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77" r:id="rId4"/>
    <p:sldId id="279" r:id="rId5"/>
    <p:sldId id="263" r:id="rId6"/>
    <p:sldId id="257" r:id="rId7"/>
    <p:sldId id="266" r:id="rId8"/>
    <p:sldId id="297" r:id="rId9"/>
    <p:sldId id="258" r:id="rId10"/>
    <p:sldId id="261" r:id="rId11"/>
    <p:sldId id="294" r:id="rId12"/>
    <p:sldId id="278" r:id="rId13"/>
    <p:sldId id="264" r:id="rId14"/>
    <p:sldId id="262" r:id="rId15"/>
    <p:sldId id="267" r:id="rId16"/>
    <p:sldId id="265" r:id="rId17"/>
    <p:sldId id="271" r:id="rId18"/>
    <p:sldId id="289" r:id="rId19"/>
    <p:sldId id="283" r:id="rId20"/>
    <p:sldId id="290" r:id="rId21"/>
    <p:sldId id="291" r:id="rId22"/>
    <p:sldId id="282" r:id="rId23"/>
    <p:sldId id="272" r:id="rId24"/>
    <p:sldId id="295" r:id="rId25"/>
    <p:sldId id="276" r:id="rId26"/>
    <p:sldId id="288" r:id="rId27"/>
    <p:sldId id="296" r:id="rId28"/>
    <p:sldId id="281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9E9D-60A8-4E82-A6D8-2E118312C6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93CFDD0-A906-4C4C-9BE3-DAB7BCF4BB33}">
      <dgm:prSet/>
      <dgm:spPr/>
      <dgm:t>
        <a:bodyPr/>
        <a:lstStyle/>
        <a:p>
          <a:pPr rtl="0"/>
          <a:r>
            <a:rPr lang="hu-HU" dirty="0" smtClean="0"/>
            <a:t>CÉL: ne terheljük túl a diákokat! </a:t>
          </a:r>
          <a:endParaRPr lang="hu-HU" dirty="0"/>
        </a:p>
      </dgm:t>
    </dgm:pt>
    <dgm:pt modelId="{78E45CEE-F4FD-4701-A92D-1177A26160A1}" type="parTrans" cxnId="{807AC063-25A1-4673-AF01-0C7745309CBF}">
      <dgm:prSet/>
      <dgm:spPr/>
      <dgm:t>
        <a:bodyPr/>
        <a:lstStyle/>
        <a:p>
          <a:endParaRPr lang="hu-HU"/>
        </a:p>
      </dgm:t>
    </dgm:pt>
    <dgm:pt modelId="{45EA0331-541F-4825-8354-DD4676163325}" type="sibTrans" cxnId="{807AC063-25A1-4673-AF01-0C7745309CBF}">
      <dgm:prSet/>
      <dgm:spPr/>
      <dgm:t>
        <a:bodyPr/>
        <a:lstStyle/>
        <a:p>
          <a:endParaRPr lang="hu-HU"/>
        </a:p>
      </dgm:t>
    </dgm:pt>
    <dgm:pt modelId="{11536C0B-A4D5-4502-BA6C-B8BA84F1DDE4}">
      <dgm:prSet/>
      <dgm:spPr/>
      <dgm:t>
        <a:bodyPr/>
        <a:lstStyle/>
        <a:p>
          <a:pPr rtl="0"/>
          <a:r>
            <a:rPr lang="hu-HU" dirty="0" smtClean="0"/>
            <a:t>Mi terheli őket valójában? </a:t>
          </a:r>
          <a:endParaRPr lang="hu-HU" dirty="0"/>
        </a:p>
      </dgm:t>
    </dgm:pt>
    <dgm:pt modelId="{8C4FB563-2081-4A3D-8967-876E49B160B9}" type="parTrans" cxnId="{B91B4A31-4D42-4AFB-994C-4E1174251DD9}">
      <dgm:prSet/>
      <dgm:spPr/>
      <dgm:t>
        <a:bodyPr/>
        <a:lstStyle/>
        <a:p>
          <a:endParaRPr lang="hu-HU"/>
        </a:p>
      </dgm:t>
    </dgm:pt>
    <dgm:pt modelId="{7A50E465-5437-4B37-BBA9-8802737CFD18}" type="sibTrans" cxnId="{B91B4A31-4D42-4AFB-994C-4E1174251DD9}">
      <dgm:prSet/>
      <dgm:spPr/>
      <dgm:t>
        <a:bodyPr/>
        <a:lstStyle/>
        <a:p>
          <a:endParaRPr lang="hu-HU"/>
        </a:p>
      </dgm:t>
    </dgm:pt>
    <dgm:pt modelId="{483220F4-E4F5-42EC-BDF7-6FEEE05DA56B}">
      <dgm:prSet/>
      <dgm:spPr/>
      <dgm:t>
        <a:bodyPr/>
        <a:lstStyle/>
        <a:p>
          <a:pPr rtl="0"/>
          <a:r>
            <a:rPr lang="hu-HU" b="1" dirty="0" smtClean="0"/>
            <a:t>Online tanóra: </a:t>
          </a:r>
          <a:r>
            <a:rPr lang="hu-HU" dirty="0" smtClean="0"/>
            <a:t>beszélgetnek, hallgatnak, jegyzetelnek, vitatkoznak, rendszert ad, fel kell öltözni, tudják, hogy feladatuk van, és nincsenek egyedül</a:t>
          </a:r>
          <a:endParaRPr lang="hu-HU" dirty="0"/>
        </a:p>
      </dgm:t>
    </dgm:pt>
    <dgm:pt modelId="{8407CEB3-B406-4CA9-ABB2-9072C6CB8C80}" type="parTrans" cxnId="{45C9221E-FF45-464C-AE33-9E35B8EC56AD}">
      <dgm:prSet/>
      <dgm:spPr/>
      <dgm:t>
        <a:bodyPr/>
        <a:lstStyle/>
        <a:p>
          <a:endParaRPr lang="hu-HU"/>
        </a:p>
      </dgm:t>
    </dgm:pt>
    <dgm:pt modelId="{2CECA9C3-30ED-438C-8DDE-D662464FACB2}" type="sibTrans" cxnId="{45C9221E-FF45-464C-AE33-9E35B8EC56AD}">
      <dgm:prSet/>
      <dgm:spPr/>
      <dgm:t>
        <a:bodyPr/>
        <a:lstStyle/>
        <a:p>
          <a:endParaRPr lang="hu-HU"/>
        </a:p>
      </dgm:t>
    </dgm:pt>
    <dgm:pt modelId="{95C721B2-718C-4825-9EAB-011E1FF21EC5}">
      <dgm:prSet/>
      <dgm:spPr/>
      <dgm:t>
        <a:bodyPr/>
        <a:lstStyle/>
        <a:p>
          <a:pPr rtl="0"/>
          <a:r>
            <a:rPr lang="hu-HU" b="1" dirty="0" smtClean="0"/>
            <a:t>KRÉTA üzenet:</a:t>
          </a:r>
          <a:r>
            <a:rPr lang="hu-HU" dirty="0" smtClean="0"/>
            <a:t> '</a:t>
          </a:r>
          <a:r>
            <a:rPr lang="hu-HU" dirty="0" err="1" smtClean="0"/>
            <a:t>Tk</a:t>
          </a:r>
          <a:r>
            <a:rPr lang="hu-HU" dirty="0" smtClean="0"/>
            <a:t>. 35-37 o.'. nincs mögötte pedagógiai munka, és teljesítmény, a szülőre hárítja a felelősséget és a pedagógus feladatait. </a:t>
          </a:r>
          <a:endParaRPr lang="hu-HU" dirty="0"/>
        </a:p>
      </dgm:t>
    </dgm:pt>
    <dgm:pt modelId="{68CA055F-8F71-4A5B-BF02-C8EF18F4C789}" type="parTrans" cxnId="{415CFB18-BA7F-4670-ABEC-E0A2D7E29300}">
      <dgm:prSet/>
      <dgm:spPr/>
      <dgm:t>
        <a:bodyPr/>
        <a:lstStyle/>
        <a:p>
          <a:endParaRPr lang="hu-HU"/>
        </a:p>
      </dgm:t>
    </dgm:pt>
    <dgm:pt modelId="{E3749387-F3AD-451E-AD58-6FD916044D00}" type="sibTrans" cxnId="{415CFB18-BA7F-4670-ABEC-E0A2D7E29300}">
      <dgm:prSet/>
      <dgm:spPr/>
      <dgm:t>
        <a:bodyPr/>
        <a:lstStyle/>
        <a:p>
          <a:endParaRPr lang="hu-HU"/>
        </a:p>
      </dgm:t>
    </dgm:pt>
    <dgm:pt modelId="{E7FEA9EF-6E22-42E4-9A45-A34BDD2E4AA0}" type="pres">
      <dgm:prSet presAssocID="{6A819E9D-60A8-4E82-A6D8-2E118312C6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1C9223C-DCC0-455E-81F9-82EA3A611C02}" type="pres">
      <dgm:prSet presAssocID="{A93CFDD0-A906-4C4C-9BE3-DAB7BCF4BB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F2A86B-2A96-4966-8DB0-25B04BF2C02F}" type="pres">
      <dgm:prSet presAssocID="{45EA0331-541F-4825-8354-DD4676163325}" presName="spacer" presStyleCnt="0"/>
      <dgm:spPr/>
    </dgm:pt>
    <dgm:pt modelId="{1378344B-CEF9-4418-B30C-8DFDB9B258C2}" type="pres">
      <dgm:prSet presAssocID="{11536C0B-A4D5-4502-BA6C-B8BA84F1DD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3CFB86-EBD9-43FD-ACFC-C259B27DA428}" type="pres">
      <dgm:prSet presAssocID="{11536C0B-A4D5-4502-BA6C-B8BA84F1DD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C9221E-FF45-464C-AE33-9E35B8EC56AD}" srcId="{11536C0B-A4D5-4502-BA6C-B8BA84F1DDE4}" destId="{483220F4-E4F5-42EC-BDF7-6FEEE05DA56B}" srcOrd="0" destOrd="0" parTransId="{8407CEB3-B406-4CA9-ABB2-9072C6CB8C80}" sibTransId="{2CECA9C3-30ED-438C-8DDE-D662464FACB2}"/>
    <dgm:cxn modelId="{3AD22587-64F7-4C86-9B0E-476534B20815}" type="presOf" srcId="{483220F4-E4F5-42EC-BDF7-6FEEE05DA56B}" destId="{D33CFB86-EBD9-43FD-ACFC-C259B27DA428}" srcOrd="0" destOrd="0" presId="urn:microsoft.com/office/officeart/2005/8/layout/vList2"/>
    <dgm:cxn modelId="{BF9E4065-9683-4565-A2E0-B4ED4514CB32}" type="presOf" srcId="{11536C0B-A4D5-4502-BA6C-B8BA84F1DDE4}" destId="{1378344B-CEF9-4418-B30C-8DFDB9B258C2}" srcOrd="0" destOrd="0" presId="urn:microsoft.com/office/officeart/2005/8/layout/vList2"/>
    <dgm:cxn modelId="{138FEDB2-8147-4E02-8037-568808FF26E3}" type="presOf" srcId="{6A819E9D-60A8-4E82-A6D8-2E118312C678}" destId="{E7FEA9EF-6E22-42E4-9A45-A34BDD2E4AA0}" srcOrd="0" destOrd="0" presId="urn:microsoft.com/office/officeart/2005/8/layout/vList2"/>
    <dgm:cxn modelId="{415CFB18-BA7F-4670-ABEC-E0A2D7E29300}" srcId="{11536C0B-A4D5-4502-BA6C-B8BA84F1DDE4}" destId="{95C721B2-718C-4825-9EAB-011E1FF21EC5}" srcOrd="1" destOrd="0" parTransId="{68CA055F-8F71-4A5B-BF02-C8EF18F4C789}" sibTransId="{E3749387-F3AD-451E-AD58-6FD916044D00}"/>
    <dgm:cxn modelId="{807AC063-25A1-4673-AF01-0C7745309CBF}" srcId="{6A819E9D-60A8-4E82-A6D8-2E118312C678}" destId="{A93CFDD0-A906-4C4C-9BE3-DAB7BCF4BB33}" srcOrd="0" destOrd="0" parTransId="{78E45CEE-F4FD-4701-A92D-1177A26160A1}" sibTransId="{45EA0331-541F-4825-8354-DD4676163325}"/>
    <dgm:cxn modelId="{F66CE461-F0E3-4E79-9E50-79ED0EA34335}" type="presOf" srcId="{95C721B2-718C-4825-9EAB-011E1FF21EC5}" destId="{D33CFB86-EBD9-43FD-ACFC-C259B27DA428}" srcOrd="0" destOrd="1" presId="urn:microsoft.com/office/officeart/2005/8/layout/vList2"/>
    <dgm:cxn modelId="{B91B4A31-4D42-4AFB-994C-4E1174251DD9}" srcId="{6A819E9D-60A8-4E82-A6D8-2E118312C678}" destId="{11536C0B-A4D5-4502-BA6C-B8BA84F1DDE4}" srcOrd="1" destOrd="0" parTransId="{8C4FB563-2081-4A3D-8967-876E49B160B9}" sibTransId="{7A50E465-5437-4B37-BBA9-8802737CFD18}"/>
    <dgm:cxn modelId="{3074AB0A-6D34-4656-93F2-F44AF20478CC}" type="presOf" srcId="{A93CFDD0-A906-4C4C-9BE3-DAB7BCF4BB33}" destId="{21C9223C-DCC0-455E-81F9-82EA3A611C02}" srcOrd="0" destOrd="0" presId="urn:microsoft.com/office/officeart/2005/8/layout/vList2"/>
    <dgm:cxn modelId="{E09F765E-2BD3-4CC8-8124-CB0B22037916}" type="presParOf" srcId="{E7FEA9EF-6E22-42E4-9A45-A34BDD2E4AA0}" destId="{21C9223C-DCC0-455E-81F9-82EA3A611C02}" srcOrd="0" destOrd="0" presId="urn:microsoft.com/office/officeart/2005/8/layout/vList2"/>
    <dgm:cxn modelId="{663FCA97-D6B0-427E-81DC-F981E002E418}" type="presParOf" srcId="{E7FEA9EF-6E22-42E4-9A45-A34BDD2E4AA0}" destId="{34F2A86B-2A96-4966-8DB0-25B04BF2C02F}" srcOrd="1" destOrd="0" presId="urn:microsoft.com/office/officeart/2005/8/layout/vList2"/>
    <dgm:cxn modelId="{9A754BDC-9193-4DC5-86E6-DA121BDDA94A}" type="presParOf" srcId="{E7FEA9EF-6E22-42E4-9A45-A34BDD2E4AA0}" destId="{1378344B-CEF9-4418-B30C-8DFDB9B258C2}" srcOrd="2" destOrd="0" presId="urn:microsoft.com/office/officeart/2005/8/layout/vList2"/>
    <dgm:cxn modelId="{3A61BAD8-BA5C-4835-9558-0D0347A5D0C8}" type="presParOf" srcId="{E7FEA9EF-6E22-42E4-9A45-A34BDD2E4AA0}" destId="{D33CFB86-EBD9-43FD-ACFC-C259B27DA4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23C-DCC0-455E-81F9-82EA3A611C02}">
      <dsp:nvSpPr>
        <dsp:cNvPr id="0" name=""/>
        <dsp:cNvSpPr/>
      </dsp:nvSpPr>
      <dsp:spPr>
        <a:xfrm>
          <a:off x="0" y="260786"/>
          <a:ext cx="932483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CÉL: ne terheljük túl a diákokat! </a:t>
          </a:r>
          <a:endParaRPr lang="hu-HU" sz="3300" kern="1200" dirty="0"/>
        </a:p>
      </dsp:txBody>
      <dsp:txXfrm>
        <a:off x="38638" y="299424"/>
        <a:ext cx="9247555" cy="714229"/>
      </dsp:txXfrm>
    </dsp:sp>
    <dsp:sp modelId="{1378344B-CEF9-4418-B30C-8DFDB9B258C2}">
      <dsp:nvSpPr>
        <dsp:cNvPr id="0" name=""/>
        <dsp:cNvSpPr/>
      </dsp:nvSpPr>
      <dsp:spPr>
        <a:xfrm>
          <a:off x="0" y="1147331"/>
          <a:ext cx="9324831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Mi terheli őket valójában? </a:t>
          </a:r>
          <a:endParaRPr lang="hu-HU" sz="3300" kern="1200" dirty="0"/>
        </a:p>
      </dsp:txBody>
      <dsp:txXfrm>
        <a:off x="38638" y="1185969"/>
        <a:ext cx="9247555" cy="714229"/>
      </dsp:txXfrm>
    </dsp:sp>
    <dsp:sp modelId="{D33CFB86-EBD9-43FD-ACFC-C259B27DA428}">
      <dsp:nvSpPr>
        <dsp:cNvPr id="0" name=""/>
        <dsp:cNvSpPr/>
      </dsp:nvSpPr>
      <dsp:spPr>
        <a:xfrm>
          <a:off x="0" y="1938836"/>
          <a:ext cx="9324831" cy="239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6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600" b="1" kern="1200" dirty="0" smtClean="0"/>
            <a:t>Online tanóra: </a:t>
          </a:r>
          <a:r>
            <a:rPr lang="hu-HU" sz="2600" kern="1200" dirty="0" smtClean="0"/>
            <a:t>beszélgetnek, hallgatnak, jegyzetelnek, vitatkoznak, rendszert ad, fel kell öltözni, tudják, hogy feladatuk van, és nincsenek egyedül</a:t>
          </a:r>
          <a:endParaRPr lang="hu-HU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600" b="1" kern="1200" dirty="0" smtClean="0"/>
            <a:t>KRÉTA üzenet:</a:t>
          </a:r>
          <a:r>
            <a:rPr lang="hu-HU" sz="2600" kern="1200" dirty="0" smtClean="0"/>
            <a:t> '</a:t>
          </a:r>
          <a:r>
            <a:rPr lang="hu-HU" sz="2600" kern="1200" dirty="0" err="1" smtClean="0"/>
            <a:t>Tk</a:t>
          </a:r>
          <a:r>
            <a:rPr lang="hu-HU" sz="2600" kern="1200" dirty="0" smtClean="0"/>
            <a:t>. 35-37 o.'. nincs mögötte pedagógiai munka, és teljesítmény, a szülőre hárítja a felelősséget és a pedagógus feladatait. </a:t>
          </a:r>
          <a:endParaRPr lang="hu-HU" sz="2600" kern="1200" dirty="0"/>
        </a:p>
      </dsp:txBody>
      <dsp:txXfrm>
        <a:off x="0" y="1938836"/>
        <a:ext cx="9324831" cy="239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4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031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05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57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59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67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01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88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16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57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5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65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06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4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8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F2C8-E2A2-4BDC-BFEA-C16A0636A75F}" type="datetimeFigureOut">
              <a:rPr lang="hu-HU" smtClean="0"/>
              <a:t>2020. 08. 28.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31295-C0F8-4ACF-BAEF-1BDF080E9C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" TargetMode="External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com/" TargetMode="External"/><Relationship Id="rId4" Type="http://schemas.openxmlformats.org/officeDocument/2006/relationships/hyperlink" Target="https://mentimeter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edmenta.com/?groups" TargetMode="External"/><Relationship Id="rId3" Type="http://schemas.openxmlformats.org/officeDocument/2006/relationships/hyperlink" Target="https://www.google.hu/intl/hu/forms/about/" TargetMode="External"/><Relationship Id="rId7" Type="http://schemas.openxmlformats.org/officeDocument/2006/relationships/hyperlink" Target="https://socrative.com/?fbclid=IwAR1OkCFqbAwqJcJnSDGuhAdH92lgxm-RaUfWAOXnNia5HJ3_Lf-LbFtkfLI" TargetMode="External"/><Relationship Id="rId2" Type="http://schemas.openxmlformats.org/officeDocument/2006/relationships/hyperlink" Target="https://redment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login" TargetMode="External"/><Relationship Id="rId5" Type="http://schemas.openxmlformats.org/officeDocument/2006/relationships/hyperlink" Target="https://quizizz.com/" TargetMode="External"/><Relationship Id="rId4" Type="http://schemas.openxmlformats.org/officeDocument/2006/relationships/hyperlink" Target="https://forms.offic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" TargetMode="External"/><Relationship Id="rId2" Type="http://schemas.openxmlformats.org/officeDocument/2006/relationships/hyperlink" Target="https://www.google.hu/intl/hu/slides/abou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hu/" TargetMode="External"/><Relationship Id="rId4" Type="http://schemas.openxmlformats.org/officeDocument/2006/relationships/hyperlink" Target="https://office.live.com/start/PowerPoint.asp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kosdoboz.hu/" TargetMode="External"/><Relationship Id="rId3" Type="http://schemas.openxmlformats.org/officeDocument/2006/relationships/hyperlink" Target="http://www.tankonyvkatalogus.hu/" TargetMode="External"/><Relationship Id="rId7" Type="http://schemas.openxmlformats.org/officeDocument/2006/relationships/hyperlink" Target="https://zanza.tv/" TargetMode="External"/><Relationship Id="rId2" Type="http://schemas.openxmlformats.org/officeDocument/2006/relationships/hyperlink" Target="https://www.mozaweb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tanar.hu/" TargetMode="External"/><Relationship Id="rId5" Type="http://schemas.openxmlformats.org/officeDocument/2006/relationships/hyperlink" Target="http://www.geomatech.hu/" TargetMode="External"/><Relationship Id="rId4" Type="http://schemas.openxmlformats.org/officeDocument/2006/relationships/hyperlink" Target="https://e-studygroup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anarblog.hu/cikk/microsoft-team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ipersuli.webuni.hu/kepzesek/kategoria/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90619" y="591128"/>
            <a:ext cx="8035636" cy="357447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700" b="1" cap="al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TÁVOKTATÁS TANÁRI </a:t>
            </a:r>
            <a:r>
              <a:rPr lang="hu-HU" sz="6700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SZEMMEL</a:t>
            </a:r>
            <a:r>
              <a:rPr lang="hu-HU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hu-HU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hu-HU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hu-HU" b="1" cap="all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671783" y="3094182"/>
            <a:ext cx="9827491" cy="895927"/>
          </a:xfrm>
        </p:spPr>
        <p:txBody>
          <a:bodyPr>
            <a:noAutofit/>
          </a:bodyPr>
          <a:lstStyle/>
          <a:p>
            <a:pPr algn="ctr"/>
            <a:r>
              <a:rPr lang="hu-HU" sz="2800" b="1" cap="all" dirty="0" smtClean="0">
                <a:solidFill>
                  <a:schemeClr val="accent1">
                    <a:lumMod val="50000"/>
                  </a:schemeClr>
                </a:solidFill>
              </a:rPr>
              <a:t>Pedagógiai tapasztalatok karantén idején</a:t>
            </a:r>
          </a:p>
          <a:p>
            <a:pPr algn="ctr"/>
            <a:r>
              <a:rPr lang="hu-HU" sz="2800" b="1" cap="all" dirty="0" smtClean="0"/>
              <a:t/>
            </a:r>
            <a:br>
              <a:rPr lang="hu-HU" sz="2800" b="1" cap="all" dirty="0" smtClean="0"/>
            </a:b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60" y="3990109"/>
            <a:ext cx="4573753" cy="22582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02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61" y="273129"/>
            <a:ext cx="8911687" cy="1280890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Tartsuk meg az online órákat!</a:t>
            </a:r>
            <a:r>
              <a:rPr lang="hu-HU" sz="4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4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hu-HU" sz="4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lang="hu-HU" sz="72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200" y="1782618"/>
            <a:ext cx="10134600" cy="4987637"/>
          </a:xfrm>
        </p:spPr>
        <p:txBody>
          <a:bodyPr>
            <a:normAutofit fontScale="92500" lnSpcReduction="20000"/>
          </a:bodyPr>
          <a:lstStyle/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Nem kell mindet és mindig!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e legyenek 45 percesek!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egyenek változatosak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+mj-lt"/>
                <a:cs typeface="Times New Roman" panose="02020603050405020304" pitchFamily="18" charset="0"/>
              </a:rPr>
              <a:t>az egyik órán mi meséljünk egy anyagrészről, és kérjünk azonnal visszajelzést hozzá,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+mj-lt"/>
                <a:cs typeface="Times New Roman" panose="02020603050405020304" pitchFamily="18" charset="0"/>
              </a:rPr>
              <a:t> a következő órára kérjünk csoportmunkát, </a:t>
            </a:r>
            <a:endParaRPr lang="hu-HU" sz="2200" dirty="0">
              <a:latin typeface="+mj-lt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+mj-lt"/>
                <a:cs typeface="Times New Roman" panose="02020603050405020304" pitchFamily="18" charset="0"/>
              </a:rPr>
              <a:t>az órán kérjük meg a gyerekeket, hogy csoportokban dolgozzanak ki egy anyagrészt.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djuk ki párban a feladatot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, hogy dolgozzanak fel egy anyagrészt a diákok, ezt adják elő online, és beszéljük meg, egészítsük ki.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hu-HU" sz="2400" b="1" dirty="0" smtClean="0">
                <a:latin typeface="+mj-lt"/>
                <a:cs typeface="Times New Roman" panose="02020603050405020304" pitchFamily="18" charset="0"/>
              </a:rPr>
              <a:t>zervezzünk konzultációkat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, ahol előre kérjünk be mindenkitől 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1-2 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kérdést, ami a tananyag feldolgozása során felmerült benne, és ezek mentén beszélgessünk stb.</a:t>
            </a:r>
          </a:p>
          <a:p>
            <a:endParaRPr lang="hu-HU" dirty="0" smtClean="0"/>
          </a:p>
          <a:p>
            <a:pPr marL="457200" lvl="1" indent="0">
              <a:buNone/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674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8889" y="51327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P</a:t>
            </a:r>
            <a:r>
              <a:rPr lang="hu-HU" sz="4000" b="1" dirty="0" smtClean="0"/>
              <a:t>élda </a:t>
            </a:r>
            <a:r>
              <a:rPr lang="hu-HU" sz="4000" b="1" dirty="0"/>
              <a:t>távoktatásban történő óra felépítésére</a:t>
            </a:r>
            <a:br>
              <a:rPr lang="hu-HU" sz="4000" b="1" dirty="0"/>
            </a:br>
            <a:endParaRPr lang="hu-HU" sz="4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29903"/>
              </p:ext>
            </p:extLst>
          </p:nvPr>
        </p:nvGraphicFramePr>
        <p:xfrm>
          <a:off x="2927926" y="1985818"/>
          <a:ext cx="7010403" cy="4658031"/>
        </p:xfrm>
        <a:graphic>
          <a:graphicData uri="http://schemas.openxmlformats.org/drawingml/2006/table">
            <a:tbl>
              <a:tblPr/>
              <a:tblGrid>
                <a:gridCol w="2336801">
                  <a:extLst>
                    <a:ext uri="{9D8B030D-6E8A-4147-A177-3AD203B41FA5}">
                      <a16:colId xmlns:a16="http://schemas.microsoft.com/office/drawing/2014/main" val="3904410207"/>
                    </a:ext>
                  </a:extLst>
                </a:gridCol>
                <a:gridCol w="2336801">
                  <a:extLst>
                    <a:ext uri="{9D8B030D-6E8A-4147-A177-3AD203B41FA5}">
                      <a16:colId xmlns:a16="http://schemas.microsoft.com/office/drawing/2014/main" val="1145329667"/>
                    </a:ext>
                  </a:extLst>
                </a:gridCol>
                <a:gridCol w="2336801">
                  <a:extLst>
                    <a:ext uri="{9D8B030D-6E8A-4147-A177-3AD203B41FA5}">
                      <a16:colId xmlns:a16="http://schemas.microsoft.com/office/drawing/2014/main" val="373386349"/>
                    </a:ext>
                  </a:extLst>
                </a:gridCol>
              </a:tblGrid>
              <a:tr h="752464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0 – 10 perc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Bejelentkezés, ráhangolódás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pl. </a:t>
                      </a:r>
                      <a:r>
                        <a:rPr lang="hu-HU" sz="1300" dirty="0" err="1" smtClean="0">
                          <a:effectLst/>
                        </a:rPr>
                        <a:t>jitsi</a:t>
                      </a:r>
                      <a:endParaRPr lang="hu-HU" sz="1300" dirty="0">
                        <a:effectLst/>
                      </a:endParaRP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98927"/>
                  </a:ext>
                </a:extLst>
              </a:tr>
              <a:tr h="583862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11 – 20 perc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ismétlés, tesztek, motiváció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Pl. mentimeter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60783"/>
                  </a:ext>
                </a:extLst>
              </a:tr>
              <a:tr h="752464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21 – 30 perc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online prezentáció, video közös megtekintése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pl. sway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33792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31 – 40 perc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feladatok megoldása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>
                          <a:effectLst/>
                        </a:rPr>
                        <a:t>pl. redmenta</a:t>
                      </a: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2868"/>
                  </a:ext>
                </a:extLst>
              </a:tr>
              <a:tr h="2153981"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41 – 45 </a:t>
                      </a:r>
                      <a:r>
                        <a:rPr lang="hu-HU" sz="1300" dirty="0" smtClean="0">
                          <a:effectLst/>
                        </a:rPr>
                        <a:t>perc</a:t>
                      </a:r>
                      <a:endParaRPr lang="hu-HU" sz="1300" dirty="0">
                        <a:effectLst/>
                      </a:endParaRP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 smtClean="0">
                          <a:effectLst/>
                        </a:rPr>
                        <a:t>Értékelés, </a:t>
                      </a:r>
                    </a:p>
                    <a:p>
                      <a:r>
                        <a:rPr lang="hu-HU" sz="1400" b="0" i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elköszönés, az óra rögzítése és annak megosztása az osztálycsoportban</a:t>
                      </a:r>
                      <a:endParaRPr lang="hu-HU" sz="1300" dirty="0">
                        <a:effectLst/>
                      </a:endParaRP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300" dirty="0">
                          <a:effectLst/>
                        </a:rPr>
                        <a:t>szóban vagy írásban mindenkinek </a:t>
                      </a:r>
                      <a:r>
                        <a:rPr lang="hu-HU" sz="1300" dirty="0" smtClean="0">
                          <a:effectLst/>
                        </a:rPr>
                        <a:t>személyesen</a:t>
                      </a:r>
                    </a:p>
                    <a:p>
                      <a:r>
                        <a:rPr lang="hu-HU" sz="1300" dirty="0" smtClean="0">
                          <a:effectLst/>
                        </a:rPr>
                        <a:t>elköszönés, </a:t>
                      </a:r>
                      <a:r>
                        <a:rPr lang="hu-HU" sz="1300" dirty="0" err="1" smtClean="0">
                          <a:effectLst/>
                        </a:rPr>
                        <a:t>jitsi</a:t>
                      </a:r>
                      <a:r>
                        <a:rPr lang="hu-HU" sz="1300" dirty="0" smtClean="0">
                          <a:effectLst/>
                        </a:rPr>
                        <a:t> bezárása, esetlegesen az óra rögzítése és annak megosztása az osztálycsoportban</a:t>
                      </a:r>
                    </a:p>
                    <a:p>
                      <a:endParaRPr lang="hu-HU" sz="1300" dirty="0" smtClean="0">
                        <a:effectLst/>
                      </a:endParaRPr>
                    </a:p>
                    <a:p>
                      <a:endParaRPr lang="hu-HU" sz="1300" dirty="0" smtClean="0">
                        <a:effectLst/>
                      </a:endParaRPr>
                    </a:p>
                    <a:p>
                      <a:endParaRPr lang="hu-HU" sz="1300" dirty="0">
                        <a:effectLst/>
                      </a:endParaRPr>
                    </a:p>
                  </a:txBody>
                  <a:tcPr marL="45281" marR="45281" marT="45281" marB="45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4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400" b="1" dirty="0" smtClean="0"/>
              <a:t>A </a:t>
            </a:r>
            <a:r>
              <a:rPr lang="hu-HU" sz="4400" b="1" dirty="0"/>
              <a:t>digitális oktatás gyakorlati megvalósítása</a:t>
            </a:r>
            <a:br>
              <a:rPr lang="hu-HU" sz="4400" b="1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87418" y="2613890"/>
            <a:ext cx="9518794" cy="3777622"/>
          </a:xfrm>
        </p:spPr>
        <p:txBody>
          <a:bodyPr>
            <a:normAutofit fontScale="92500" lnSpcReduction="10000"/>
          </a:bodyPr>
          <a:lstStyle/>
          <a:p>
            <a:r>
              <a:rPr lang="hu-HU" sz="3200" dirty="0" smtClean="0"/>
              <a:t>Nem </a:t>
            </a:r>
            <a:r>
              <a:rPr lang="hu-HU" sz="3200" dirty="0"/>
              <a:t>szükséges minden órát online tartani, alkalmazhatjuk a </a:t>
            </a:r>
            <a:r>
              <a:rPr lang="hu-HU" sz="3200" b="1" dirty="0"/>
              <a:t>kifordított osztályterem módszerét </a:t>
            </a:r>
            <a:r>
              <a:rPr lang="hu-HU" sz="3200" dirty="0" smtClean="0"/>
              <a:t>is:</a:t>
            </a:r>
          </a:p>
          <a:p>
            <a:pPr lvl="1"/>
            <a:r>
              <a:rPr lang="hu-HU" sz="2800" dirty="0" smtClean="0"/>
              <a:t> </a:t>
            </a:r>
            <a:r>
              <a:rPr lang="hu-HU" sz="2800" dirty="0"/>
              <a:t>a diákok e-</a:t>
            </a:r>
            <a:r>
              <a:rPr lang="hu-HU" sz="2800" dirty="0" err="1"/>
              <a:t>learning</a:t>
            </a:r>
            <a:r>
              <a:rPr lang="hu-HU" sz="2800" dirty="0"/>
              <a:t> módszerrel tanulnak digitálisan, </a:t>
            </a:r>
            <a:endParaRPr lang="hu-HU" sz="2800" dirty="0" smtClean="0"/>
          </a:p>
          <a:p>
            <a:pPr lvl="1"/>
            <a:r>
              <a:rPr lang="hu-HU" sz="2800" dirty="0" smtClean="0"/>
              <a:t>elolvassák </a:t>
            </a:r>
            <a:r>
              <a:rPr lang="hu-HU" sz="2800" dirty="0"/>
              <a:t>vagy megnézik az anyagot, </a:t>
            </a:r>
            <a:endParaRPr lang="hu-HU" sz="2800" dirty="0" smtClean="0"/>
          </a:p>
          <a:p>
            <a:pPr lvl="1"/>
            <a:r>
              <a:rPr lang="hu-HU" sz="2800" dirty="0" smtClean="0"/>
              <a:t>majd </a:t>
            </a:r>
            <a:r>
              <a:rPr lang="hu-HU" sz="2800" dirty="0"/>
              <a:t>a tanár Skype vagy egyéb kommunikációs platform segítségével fogadóórát (kontaktórát) tart a diákok számára, ahol átbeszélik a tanultakat.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93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A Legfontosabb elem: </a:t>
            </a:r>
            <a:b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FEEDBACK (visszajelzés)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273" y="2133599"/>
            <a:ext cx="9657339" cy="450734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munkafüzet lefényképezése és a kép feltöltése nem a leghatékonyabb módszer visszajelzés szempontjából. </a:t>
            </a:r>
          </a:p>
          <a:p>
            <a:r>
              <a:rPr lang="hu-HU" sz="3200" dirty="0"/>
              <a:t>100 képben </a:t>
            </a:r>
            <a:r>
              <a:rPr lang="hu-HU" sz="3200" dirty="0" smtClean="0"/>
              <a:t>feltöltött megoldást </a:t>
            </a:r>
            <a:r>
              <a:rPr lang="hu-HU" sz="3200" dirty="0"/>
              <a:t>képtelenség korrektül visszajelezni</a:t>
            </a:r>
            <a:r>
              <a:rPr lang="hu-HU" sz="3200" dirty="0" smtClean="0"/>
              <a:t>.</a:t>
            </a:r>
            <a:endParaRPr lang="hu-HU" sz="3200" b="1" dirty="0" smtClean="0"/>
          </a:p>
          <a:p>
            <a:r>
              <a:rPr lang="hu-HU" sz="3200" dirty="0"/>
              <a:t>K</a:t>
            </a:r>
            <a:r>
              <a:rPr lang="hu-HU" sz="3200" dirty="0" smtClean="0"/>
              <a:t>evés információt ad nekünk, nem tudjuk, hogy mit rontott el, mit tudott, mit nem.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72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HATÉKONY VISSZAJELZÉS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4691" y="1701801"/>
            <a:ext cx="10965873" cy="48799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hu-HU" sz="3600" dirty="0" smtClean="0"/>
              <a:t>A </a:t>
            </a:r>
            <a:r>
              <a:rPr lang="hu-HU" sz="3600" b="1" i="1" dirty="0" smtClean="0"/>
              <a:t>'ha van kérdésed, tedd fel' </a:t>
            </a:r>
            <a:r>
              <a:rPr lang="hu-HU" sz="3600" b="1" dirty="0" smtClean="0"/>
              <a:t>NEM visszajelzés. </a:t>
            </a:r>
            <a:r>
              <a:rPr lang="hu-HU" sz="3600" dirty="0" smtClean="0"/>
              <a:t>Úgy kell kérdezni, úgy irányítani az órát, hogy kiderüljön, hol lennének kérdéseik. </a:t>
            </a:r>
          </a:p>
          <a:p>
            <a:pPr marL="228600" lvl="1">
              <a:spcBef>
                <a:spcPts val="1000"/>
              </a:spcBef>
            </a:pPr>
            <a:r>
              <a:rPr lang="hu-HU" sz="3600" dirty="0"/>
              <a:t>O</a:t>
            </a:r>
            <a:r>
              <a:rPr lang="hu-HU" sz="3600" dirty="0" smtClean="0"/>
              <a:t>nline órák elején </a:t>
            </a:r>
            <a:r>
              <a:rPr lang="hu-HU" sz="3600" b="1" dirty="0" smtClean="0"/>
              <a:t>kérdezzük meg, hogy vannak!</a:t>
            </a:r>
          </a:p>
          <a:p>
            <a:pPr marL="228600" lvl="1">
              <a:spcBef>
                <a:spcPts val="1000"/>
              </a:spcBef>
            </a:pPr>
            <a:r>
              <a:rPr lang="hu-HU" sz="3600" dirty="0"/>
              <a:t>M</a:t>
            </a:r>
            <a:r>
              <a:rPr lang="hu-HU" sz="3600" dirty="0" smtClean="0"/>
              <a:t>inél </a:t>
            </a:r>
            <a:r>
              <a:rPr lang="hu-HU" sz="3600" b="1" dirty="0" smtClean="0"/>
              <a:t>változatosabban kell visszajelezni </a:t>
            </a:r>
            <a:r>
              <a:rPr lang="hu-HU" sz="3600" dirty="0" smtClean="0"/>
              <a:t>a diákok munkáját.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83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Adatbiztonság, szerzői jogok:</a:t>
            </a:r>
            <a:br>
              <a:rPr lang="hu-HU" b="1" dirty="0" smtClean="0"/>
            </a:br>
            <a:r>
              <a:rPr lang="hu-HU" sz="3200" b="1" dirty="0" smtClean="0"/>
              <a:t>Videót </a:t>
            </a:r>
            <a:r>
              <a:rPr lang="hu-HU" sz="3200" b="1" dirty="0"/>
              <a:t>kell magukról </a:t>
            </a:r>
            <a:r>
              <a:rPr lang="hu-HU" sz="3200" b="1" dirty="0" smtClean="0"/>
              <a:t>feltölteni?</a:t>
            </a:r>
            <a:r>
              <a:rPr lang="hu-HU" sz="3200" b="1" dirty="0"/>
              <a:t> 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2691" y="2133599"/>
            <a:ext cx="9601921" cy="423949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GDPR </a:t>
            </a:r>
            <a:r>
              <a:rPr lang="hu-HU" sz="3200" dirty="0"/>
              <a:t>törvény életben </a:t>
            </a:r>
            <a:r>
              <a:rPr lang="hu-HU" sz="3200" dirty="0" smtClean="0"/>
              <a:t>van, </a:t>
            </a:r>
            <a:r>
              <a:rPr lang="hu-HU" sz="3200" b="1" dirty="0" smtClean="0"/>
              <a:t>a </a:t>
            </a:r>
            <a:r>
              <a:rPr lang="hu-HU" sz="3200" b="1" dirty="0"/>
              <a:t>diákjaink biztonságát az online térben nekünk is kötelességünk védeni. </a:t>
            </a:r>
            <a:endParaRPr lang="hu-HU" sz="3200" b="1" dirty="0" smtClean="0"/>
          </a:p>
          <a:p>
            <a:r>
              <a:rPr lang="hu-HU" sz="3200" b="1" dirty="0" smtClean="0"/>
              <a:t>Nem </a:t>
            </a:r>
            <a:r>
              <a:rPr lang="hu-HU" sz="3200" b="1" dirty="0"/>
              <a:t>kérhetjük őket, </a:t>
            </a:r>
            <a:r>
              <a:rPr lang="hu-HU" sz="3200" dirty="0"/>
              <a:t>hogy videókat </a:t>
            </a:r>
            <a:r>
              <a:rPr lang="hu-HU" sz="3200" dirty="0" err="1"/>
              <a:t>töltsenek</a:t>
            </a:r>
            <a:r>
              <a:rPr lang="hu-HU" sz="3200" dirty="0"/>
              <a:t> </a:t>
            </a:r>
            <a:r>
              <a:rPr lang="hu-HU" sz="3200" dirty="0" smtClean="0"/>
              <a:t>fel.</a:t>
            </a:r>
          </a:p>
          <a:p>
            <a:r>
              <a:rPr lang="hu-HU" sz="3200" b="1" dirty="0" smtClean="0"/>
              <a:t>Ész nélküli regisztrálás weboldalra</a:t>
            </a:r>
            <a:r>
              <a:rPr lang="hu-HU" sz="3200" b="1" dirty="0"/>
              <a:t>, közösségi </a:t>
            </a:r>
            <a:r>
              <a:rPr lang="hu-HU" sz="3200" b="1" dirty="0" smtClean="0"/>
              <a:t>oldalra.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066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3398" y="411674"/>
            <a:ext cx="8911687" cy="1280890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rengeteget dolgozó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pedagógus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4837" y="1445491"/>
            <a:ext cx="10156103" cy="5412509"/>
          </a:xfrm>
        </p:spPr>
        <p:txBody>
          <a:bodyPr>
            <a:noAutofit/>
          </a:bodyPr>
          <a:lstStyle/>
          <a:p>
            <a:r>
              <a:rPr lang="hu-HU" sz="3200" b="1" dirty="0"/>
              <a:t>Egy lelkiismeretes pedagógus este 10-ig </a:t>
            </a:r>
            <a:r>
              <a:rPr lang="hu-HU" sz="3200" b="1" dirty="0" smtClean="0"/>
              <a:t>dolgozik:</a:t>
            </a:r>
          </a:p>
          <a:p>
            <a:pPr lvl="1"/>
            <a:r>
              <a:rPr lang="hu-HU" sz="2800" dirty="0" smtClean="0"/>
              <a:t>diák </a:t>
            </a:r>
            <a:r>
              <a:rPr lang="hu-HU" sz="2800" dirty="0"/>
              <a:t>megírja </a:t>
            </a:r>
            <a:r>
              <a:rPr lang="hu-HU" sz="2800" dirty="0" smtClean="0"/>
              <a:t>kézzel, </a:t>
            </a:r>
            <a:r>
              <a:rPr lang="hu-HU" sz="2800" dirty="0" err="1" smtClean="0"/>
              <a:t>beszkenneli</a:t>
            </a:r>
            <a:r>
              <a:rPr lang="hu-HU" sz="2800" dirty="0"/>
              <a:t>, </a:t>
            </a:r>
            <a:r>
              <a:rPr lang="hu-HU" sz="2800" dirty="0" err="1"/>
              <a:t>l</a:t>
            </a:r>
            <a:r>
              <a:rPr lang="hu-HU" sz="2800" dirty="0" err="1" smtClean="0"/>
              <a:t>efotózza</a:t>
            </a:r>
            <a:r>
              <a:rPr lang="hu-HU" sz="2800" dirty="0" smtClean="0"/>
              <a:t>, </a:t>
            </a:r>
            <a:r>
              <a:rPr lang="hu-HU" sz="2800" dirty="0"/>
              <a:t>elküldi, </a:t>
            </a:r>
          </a:p>
          <a:p>
            <a:pPr lvl="1"/>
            <a:r>
              <a:rPr lang="hu-HU" sz="2800" dirty="0" smtClean="0"/>
              <a:t>tanár </a:t>
            </a:r>
            <a:r>
              <a:rPr lang="hu-HU" sz="2800" dirty="0" smtClean="0"/>
              <a:t>kinyomtatja, papíron, kijavítja, </a:t>
            </a:r>
            <a:r>
              <a:rPr lang="hu-HU" sz="2800" dirty="0" err="1" smtClean="0"/>
              <a:t>visszaszkenneli,visszaküldi</a:t>
            </a:r>
            <a:r>
              <a:rPr lang="hu-HU" sz="2800" dirty="0" smtClean="0"/>
              <a:t> </a:t>
            </a:r>
            <a:r>
              <a:rPr lang="hu-HU" sz="2800" dirty="0" smtClean="0"/>
              <a:t>a </a:t>
            </a:r>
            <a:r>
              <a:rPr lang="hu-HU" sz="2800" dirty="0"/>
              <a:t>diáknak. </a:t>
            </a:r>
            <a:endParaRPr lang="hu-HU" sz="2800" dirty="0" smtClean="0"/>
          </a:p>
          <a:p>
            <a:r>
              <a:rPr lang="hu-HU" sz="3200" b="1" dirty="0" smtClean="0"/>
              <a:t>HIBA:</a:t>
            </a:r>
            <a:r>
              <a:rPr lang="hu-HU" sz="3200" dirty="0" smtClean="0"/>
              <a:t> azt </a:t>
            </a:r>
            <a:r>
              <a:rPr lang="hu-HU" sz="3200" dirty="0"/>
              <a:t>szeretné csinálni, amit offline is </a:t>
            </a:r>
            <a:r>
              <a:rPr lang="hu-HU" sz="3200" dirty="0" smtClean="0"/>
              <a:t>csinált </a:t>
            </a:r>
            <a:r>
              <a:rPr lang="hu-HU" sz="3200" dirty="0" smtClean="0">
                <a:sym typeface="Wingdings" panose="05000000000000000000" pitchFamily="2" charset="2"/>
              </a:rPr>
              <a:t></a:t>
            </a:r>
            <a:endParaRPr lang="hu-HU" sz="3200" dirty="0" smtClean="0"/>
          </a:p>
          <a:p>
            <a:r>
              <a:rPr lang="hu-HU" sz="3200" b="1" dirty="0" smtClean="0"/>
              <a:t>MEGOLDÁS:</a:t>
            </a:r>
            <a:r>
              <a:rPr lang="hu-HU" sz="3200" dirty="0" smtClean="0"/>
              <a:t> nem </a:t>
            </a:r>
            <a:r>
              <a:rPr lang="hu-HU" sz="3200" dirty="0"/>
              <a:t>lehet pontosan ugyanazt tenni, mint a fizikai órákon. </a:t>
            </a:r>
          </a:p>
        </p:txBody>
      </p:sp>
    </p:spTree>
    <p:extLst>
      <p:ext uri="{BB962C8B-B14F-4D97-AF65-F5344CB8AC3E}">
        <p14:creationId xmlns:p14="http://schemas.microsoft.com/office/powerpoint/2010/main" val="3255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625" y="448619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hu-HU" sz="4000" b="1" dirty="0" smtClean="0"/>
              <a:t>ALAPVETŐ SZÜKSÉGLETEK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10327" y="2050473"/>
            <a:ext cx="9694285" cy="4396509"/>
          </a:xfrm>
        </p:spPr>
        <p:txBody>
          <a:bodyPr>
            <a:noAutofit/>
          </a:bodyPr>
          <a:lstStyle/>
          <a:p>
            <a:r>
              <a:rPr lang="hu-HU" sz="2800" dirty="0"/>
              <a:t>Stabil </a:t>
            </a:r>
            <a:r>
              <a:rPr lang="hu-HU" sz="2800" dirty="0" smtClean="0"/>
              <a:t>szélessávú </a:t>
            </a:r>
            <a:r>
              <a:rPr lang="hu-HU" sz="2800" b="1" dirty="0"/>
              <a:t>Internetkapcsolat</a:t>
            </a:r>
          </a:p>
          <a:p>
            <a:r>
              <a:rPr lang="hu-HU" sz="2800" b="1" dirty="0" smtClean="0"/>
              <a:t>Digitális eszköz. </a:t>
            </a:r>
            <a:r>
              <a:rPr lang="hu-HU" sz="2800" dirty="0" smtClean="0"/>
              <a:t>(okostelefon, </a:t>
            </a:r>
            <a:r>
              <a:rPr lang="hu-HU" sz="2800" dirty="0" err="1" smtClean="0"/>
              <a:t>tablet</a:t>
            </a:r>
            <a:r>
              <a:rPr lang="hu-HU" sz="2800" dirty="0" smtClean="0"/>
              <a:t> </a:t>
            </a:r>
            <a:r>
              <a:rPr lang="hu-HU" sz="2800" dirty="0"/>
              <a:t>vagy laptop, esetleg asztali </a:t>
            </a:r>
            <a:r>
              <a:rPr lang="hu-HU" sz="2800" dirty="0" smtClean="0"/>
              <a:t>számítógép)</a:t>
            </a:r>
            <a:endParaRPr lang="hu-HU" sz="2800" dirty="0"/>
          </a:p>
          <a:p>
            <a:r>
              <a:rPr lang="hu-HU" sz="2800" dirty="0"/>
              <a:t>Video alapú beszélgetésekhez elengedhetetlen a </a:t>
            </a:r>
            <a:r>
              <a:rPr lang="hu-HU" sz="2800" b="1" dirty="0"/>
              <a:t>webkamera és a </a:t>
            </a:r>
            <a:r>
              <a:rPr lang="hu-HU" sz="2800" b="1" dirty="0" smtClean="0"/>
              <a:t>mikrofon</a:t>
            </a:r>
            <a:endParaRPr lang="hu-HU" sz="2800" dirty="0"/>
          </a:p>
          <a:p>
            <a:r>
              <a:rPr lang="hu-HU" sz="2800" b="1" dirty="0"/>
              <a:t>E-mail cím</a:t>
            </a:r>
            <a:r>
              <a:rPr lang="hu-HU" sz="2800" dirty="0"/>
              <a:t>, amivel regisztrálni </a:t>
            </a:r>
            <a:r>
              <a:rPr lang="hu-HU" sz="2800" dirty="0" smtClean="0"/>
              <a:t>lehet a </a:t>
            </a:r>
            <a:r>
              <a:rPr lang="hu-HU" sz="2800" dirty="0"/>
              <a:t>megfelelő online szolgáltatásokba és amin </a:t>
            </a:r>
            <a:r>
              <a:rPr lang="hu-HU" sz="2800" dirty="0" smtClean="0"/>
              <a:t>keresztül </a:t>
            </a:r>
            <a:r>
              <a:rPr lang="hu-HU" sz="2800" dirty="0"/>
              <a:t>el tudnak </a:t>
            </a:r>
            <a:r>
              <a:rPr lang="hu-HU" sz="2800" dirty="0" smtClean="0"/>
              <a:t>érni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74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9855" y="448619"/>
            <a:ext cx="8882730" cy="1250872"/>
          </a:xfrm>
        </p:spPr>
        <p:txBody>
          <a:bodyPr anchor="ctr">
            <a:noAutofit/>
          </a:bodyPr>
          <a:lstStyle/>
          <a:p>
            <a:pPr algn="ctr"/>
            <a:r>
              <a:rPr lang="hu-HU" sz="4400" b="1" dirty="0" smtClean="0"/>
              <a:t>Gyakorlásra, ismétlésre </a:t>
            </a:r>
            <a:r>
              <a:rPr lang="hu-HU" sz="4400" b="1" dirty="0"/>
              <a:t/>
            </a:r>
            <a:br>
              <a:rPr lang="hu-HU" sz="4400" b="1" dirty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8873" y="1496291"/>
            <a:ext cx="9555739" cy="5361709"/>
          </a:xfrm>
        </p:spPr>
        <p:txBody>
          <a:bodyPr numCol="2">
            <a:noAutofit/>
          </a:bodyPr>
          <a:lstStyle/>
          <a:p>
            <a:r>
              <a:rPr lang="hu-HU" sz="2000" b="1" dirty="0" err="1">
                <a:hlinkClick r:id="rId2"/>
              </a:rPr>
              <a:t>Kahoot</a:t>
            </a:r>
            <a:r>
              <a:rPr lang="hu-HU" sz="2000" b="1" dirty="0">
                <a:hlinkClick r:id="rId2"/>
              </a:rPr>
              <a:t>!</a:t>
            </a:r>
            <a:r>
              <a:rPr lang="hu-HU" sz="2000" dirty="0"/>
              <a:t> – Játék alapú tanulási környezet, melyben teszteket készíthetünk, nyomon követhetjük a tanulók fejlődését, részletes kiértékelést  kaphatunk a diákok tudásáról. </a:t>
            </a:r>
          </a:p>
          <a:p>
            <a:r>
              <a:rPr lang="hu-HU" sz="2000" b="1" dirty="0" err="1">
                <a:hlinkClick r:id="rId3"/>
              </a:rPr>
              <a:t>Wordwall</a:t>
            </a:r>
            <a:r>
              <a:rPr lang="hu-HU" sz="2000" dirty="0"/>
              <a:t> </a:t>
            </a:r>
            <a:r>
              <a:rPr lang="hu-HU" sz="2000" dirty="0" smtClean="0"/>
              <a:t>– Interaktívan bármely web alapú eszközön, használhatóak. A diákok játszhatnak egyénileg vagy a tanár vezetésével. Az oldal magyar nyelvű, sok </a:t>
            </a:r>
            <a:r>
              <a:rPr lang="hu-HU" sz="2000" dirty="0" err="1" smtClean="0"/>
              <a:t>interaktv</a:t>
            </a:r>
            <a:r>
              <a:rPr lang="hu-HU" sz="2000" dirty="0" smtClean="0"/>
              <a:t> sablon segít minket érdekesebbnél érdekesebb feladatok létrehozásában.</a:t>
            </a:r>
          </a:p>
          <a:p>
            <a:endParaRPr lang="hu-HU" sz="2000" b="1" dirty="0" smtClean="0">
              <a:hlinkClick r:id="rId4"/>
            </a:endParaRPr>
          </a:p>
          <a:p>
            <a:endParaRPr lang="hu-HU" sz="2000" b="1" dirty="0">
              <a:hlinkClick r:id="rId4"/>
            </a:endParaRPr>
          </a:p>
          <a:p>
            <a:r>
              <a:rPr lang="hu-HU" sz="2000" b="1" dirty="0" err="1" smtClean="0">
                <a:hlinkClick r:id="rId4"/>
              </a:rPr>
              <a:t>Mentimeter</a:t>
            </a:r>
            <a:r>
              <a:rPr lang="hu-HU" sz="2000" b="1" dirty="0" smtClean="0"/>
              <a:t> </a:t>
            </a:r>
            <a:r>
              <a:rPr lang="hu-HU" sz="2000" dirty="0" smtClean="0"/>
              <a:t>– Ezen az oldalon létrehozhatunk kvízt, szófelhőt, kérhetünk visszajelzést vagy felvezethetünk egy témát.</a:t>
            </a:r>
          </a:p>
          <a:p>
            <a:r>
              <a:rPr lang="hu-HU" sz="2000" b="1" dirty="0" err="1" smtClean="0">
                <a:hlinkClick r:id="rId5"/>
              </a:rPr>
              <a:t>LearningApps</a:t>
            </a:r>
            <a:r>
              <a:rPr lang="hu-HU" sz="2000" b="1" dirty="0" smtClean="0"/>
              <a:t> </a:t>
            </a:r>
            <a:r>
              <a:rPr lang="hu-HU" sz="2000" dirty="0" smtClean="0"/>
              <a:t>– Magyar nyelven is elérhető feladatkészítő oldal, ahol a hangsúly az interaktivitáson van. Kis, interaktív építőkockák segítségével támogatja a tanulási és tanítási folyamatokat. Osztályokat hozhatunk létre, belépés után pedig nyomon követhető a diákok haladása.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896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0416" y="282365"/>
            <a:ext cx="8911687" cy="1280890"/>
          </a:xfrm>
        </p:spPr>
        <p:txBody>
          <a:bodyPr anchor="ctr">
            <a:noAutofit/>
          </a:bodyPr>
          <a:lstStyle/>
          <a:p>
            <a:pPr algn="ctr"/>
            <a:r>
              <a:rPr lang="hu-HU" sz="4400" b="1" dirty="0" smtClean="0"/>
              <a:t>Számonkérésre, tesztekhez</a:t>
            </a:r>
            <a:endParaRPr lang="hu-HU" sz="4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3455" y="1496292"/>
            <a:ext cx="9005454" cy="5361708"/>
          </a:xfrm>
        </p:spPr>
        <p:txBody>
          <a:bodyPr numCol="2">
            <a:normAutofit fontScale="55000" lnSpcReduction="20000"/>
          </a:bodyPr>
          <a:lstStyle/>
          <a:p>
            <a:r>
              <a:rPr lang="hu-HU" sz="3200" b="1" dirty="0" smtClean="0">
                <a:hlinkClick r:id="rId2"/>
              </a:rPr>
              <a:t>Redmenta</a:t>
            </a:r>
            <a:r>
              <a:rPr lang="hu-HU" sz="3200" b="1" dirty="0"/>
              <a:t> –</a:t>
            </a:r>
            <a:r>
              <a:rPr lang="hu-HU" sz="3200" dirty="0"/>
              <a:t> Magyar fejlesztésű, jól használható tesztrendszer, mellyel online, és </a:t>
            </a:r>
            <a:r>
              <a:rPr lang="hu-HU" sz="3200" b="1" dirty="0"/>
              <a:t>regisztráció nélkül </a:t>
            </a:r>
            <a:r>
              <a:rPr lang="hu-HU" sz="3200" dirty="0"/>
              <a:t>is </a:t>
            </a:r>
            <a:r>
              <a:rPr lang="hu-HU" sz="3200" dirty="0" smtClean="0"/>
              <a:t>számon kérhetjük </a:t>
            </a:r>
            <a:r>
              <a:rPr lang="hu-HU" sz="3200" dirty="0"/>
              <a:t>diákjaink tudását.</a:t>
            </a:r>
          </a:p>
          <a:p>
            <a:r>
              <a:rPr lang="hu-HU" sz="3200" b="1" dirty="0">
                <a:hlinkClick r:id="rId3"/>
              </a:rPr>
              <a:t>Google űrlapok</a:t>
            </a:r>
            <a:r>
              <a:rPr lang="hu-HU" sz="3200" dirty="0"/>
              <a:t> – Létrehozhatunk felmérést vagy tesztet. Elegendő hozzá egy Google fiók a pedagógus részéről. A diákok </a:t>
            </a:r>
            <a:r>
              <a:rPr lang="hu-HU" sz="3200" b="1" dirty="0"/>
              <a:t>regisztráció nélkül </a:t>
            </a:r>
            <a:r>
              <a:rPr lang="hu-HU" sz="3200" dirty="0"/>
              <a:t>is elérik.</a:t>
            </a:r>
          </a:p>
          <a:p>
            <a:r>
              <a:rPr lang="hu-HU" sz="3200" b="1" dirty="0">
                <a:hlinkClick r:id="rId4"/>
              </a:rPr>
              <a:t>Microsoft űrlapok</a:t>
            </a:r>
            <a:r>
              <a:rPr lang="hu-HU" sz="3200" b="1" dirty="0"/>
              <a:t> </a:t>
            </a:r>
            <a:r>
              <a:rPr lang="hu-HU" sz="3200" dirty="0"/>
              <a:t>– A </a:t>
            </a:r>
            <a:r>
              <a:rPr lang="hu-HU" sz="3200" b="1" dirty="0"/>
              <a:t>Microsoft </a:t>
            </a:r>
            <a:r>
              <a:rPr lang="hu-HU" sz="3200" b="1" dirty="0" err="1"/>
              <a:t>Forms</a:t>
            </a:r>
            <a:r>
              <a:rPr lang="hu-HU" sz="3200" b="1" dirty="0"/>
              <a:t> </a:t>
            </a:r>
            <a:r>
              <a:rPr lang="hu-HU" sz="3200" dirty="0"/>
              <a:t>segítségével létrehozhatsz például felmérést, szavazást vagy tesztet. Időzíthető a feladat kiosztása-beadása. Formális és </a:t>
            </a:r>
            <a:r>
              <a:rPr lang="hu-HU" sz="3200" dirty="0" err="1"/>
              <a:t>szummatív</a:t>
            </a:r>
            <a:r>
              <a:rPr lang="hu-HU" sz="3200" dirty="0"/>
              <a:t> értékelésre egyaránt </a:t>
            </a:r>
            <a:r>
              <a:rPr lang="hu-HU" sz="3200" dirty="0" smtClean="0"/>
              <a:t>alkalmas.</a:t>
            </a:r>
          </a:p>
          <a:p>
            <a:endParaRPr lang="hu-HU" sz="3200" b="1" dirty="0">
              <a:hlinkClick r:id="rId5"/>
            </a:endParaRPr>
          </a:p>
          <a:p>
            <a:endParaRPr lang="hu-HU" sz="3200" b="1" dirty="0" smtClean="0">
              <a:hlinkClick r:id="rId5"/>
            </a:endParaRPr>
          </a:p>
          <a:p>
            <a:pPr marL="0" indent="0">
              <a:buNone/>
            </a:pPr>
            <a:endParaRPr lang="hu-HU" sz="3200" b="1" dirty="0" smtClean="0">
              <a:hlinkClick r:id="rId5"/>
            </a:endParaRPr>
          </a:p>
          <a:p>
            <a:endParaRPr lang="hu-HU" sz="3200" b="1" dirty="0">
              <a:hlinkClick r:id="rId5"/>
            </a:endParaRPr>
          </a:p>
          <a:p>
            <a:r>
              <a:rPr lang="hu-HU" sz="3200" b="1" dirty="0" err="1" smtClean="0">
                <a:hlinkClick r:id="rId5"/>
              </a:rPr>
              <a:t>Quizizz</a:t>
            </a:r>
            <a:r>
              <a:rPr lang="hu-HU" sz="3200" dirty="0"/>
              <a:t> – Ingyenes kvízkészítő alkalmazás </a:t>
            </a:r>
            <a:r>
              <a:rPr lang="hu-HU" sz="3200" dirty="0" err="1"/>
              <a:t>homework</a:t>
            </a:r>
            <a:r>
              <a:rPr lang="hu-HU" sz="3200" dirty="0"/>
              <a:t> funkcióval, ami lehetővé teszi a diákok számára, hogy mindenki a saját tempójában haladjon, magának ütemezze a feladat megoldásokat.</a:t>
            </a:r>
          </a:p>
          <a:p>
            <a:r>
              <a:rPr lang="hu-HU" sz="3200" b="1" dirty="0" err="1">
                <a:hlinkClick r:id="rId6"/>
              </a:rPr>
              <a:t>Quizlet</a:t>
            </a:r>
            <a:r>
              <a:rPr lang="hu-HU" sz="3200" b="1" dirty="0"/>
              <a:t> </a:t>
            </a:r>
            <a:r>
              <a:rPr lang="hu-HU" sz="3200" dirty="0"/>
              <a:t>– Olyan alkalmazás, ami komplett tanulási útvonalat hoz létre zárt végű feladatokkal, játékos formában. Remekül használható évszámokhoz, szótanuláshoz, képek értelmezéséhez.</a:t>
            </a:r>
          </a:p>
          <a:p>
            <a:r>
              <a:rPr lang="hu-HU" sz="3200" b="1" dirty="0" err="1">
                <a:hlinkClick r:id="rId7"/>
              </a:rPr>
              <a:t>Socrative</a:t>
            </a:r>
            <a:r>
              <a:rPr lang="hu-HU" sz="3200" b="1" dirty="0"/>
              <a:t> </a:t>
            </a:r>
            <a:r>
              <a:rPr lang="hu-HU" sz="3200" dirty="0"/>
              <a:t>– A </a:t>
            </a:r>
            <a:r>
              <a:rPr lang="hu-HU" sz="3200" dirty="0" err="1"/>
              <a:t>Socrative</a:t>
            </a:r>
            <a:r>
              <a:rPr lang="hu-HU" sz="3200" dirty="0"/>
              <a:t> egy olyan online kérdőív készítő alkalmazás, melynek kitöltése közben a válaszolók valós idejű visszajelzést kapnak az eredményeikről</a:t>
            </a:r>
            <a:r>
              <a:rPr lang="hu-HU" sz="2900" dirty="0"/>
              <a:t>.</a:t>
            </a:r>
          </a:p>
          <a:p>
            <a:endParaRPr lang="hu-HU" sz="2100" dirty="0">
              <a:hlinkClick r:id="rId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9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79065" y="31931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hu-HU" sz="4800" b="1" dirty="0" smtClean="0"/>
              <a:t>Bevezetés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3309" y="1708727"/>
            <a:ext cx="10363200" cy="46643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Intézményi </a:t>
            </a:r>
            <a:r>
              <a:rPr lang="hu-HU" sz="3600" b="1" dirty="0"/>
              <a:t>szinten </a:t>
            </a:r>
            <a:r>
              <a:rPr lang="hu-HU" sz="3600" b="1" dirty="0" smtClean="0"/>
              <a:t>kell </a:t>
            </a:r>
            <a:r>
              <a:rPr lang="hu-HU" sz="3600" b="1" dirty="0"/>
              <a:t>segíteni, támogatni az átállást: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3200" dirty="0"/>
              <a:t> megvizsgáljuk a szóba jöhető </a:t>
            </a:r>
            <a:r>
              <a:rPr lang="hu-HU" sz="3200" dirty="0" smtClean="0"/>
              <a:t>platformokat</a:t>
            </a:r>
            <a:endParaRPr lang="hu-HU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3200" b="1" dirty="0"/>
              <a:t>iskolai szinten választunk egyet</a:t>
            </a:r>
            <a:r>
              <a:rPr lang="hu-HU" sz="3200" dirty="0"/>
              <a:t>, és annak a használatát támogatjuk minden téren, </a:t>
            </a:r>
            <a:r>
              <a:rPr lang="hu-HU" sz="3200" dirty="0" err="1"/>
              <a:t>módszertanilag</a:t>
            </a:r>
            <a:r>
              <a:rPr lang="hu-HU" sz="3200" dirty="0"/>
              <a:t> és technikailag </a:t>
            </a:r>
            <a:r>
              <a:rPr lang="hu-HU" sz="3200" dirty="0" smtClean="0"/>
              <a:t>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3200" dirty="0"/>
              <a:t>e</a:t>
            </a:r>
            <a:r>
              <a:rPr lang="hu-HU" sz="3200" dirty="0" smtClean="0"/>
              <a:t>gyéni </a:t>
            </a:r>
            <a:r>
              <a:rPr lang="hu-HU" sz="3200" dirty="0" smtClean="0"/>
              <a:t>felelősség</a:t>
            </a:r>
            <a:endParaRPr lang="hu-HU" sz="3200" dirty="0"/>
          </a:p>
          <a:p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1000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8125" y="393201"/>
            <a:ext cx="8911687" cy="1280890"/>
          </a:xfrm>
        </p:spPr>
        <p:txBody>
          <a:bodyPr anchor="ctr">
            <a:noAutofit/>
          </a:bodyPr>
          <a:lstStyle/>
          <a:p>
            <a:pPr algn="ctr"/>
            <a:r>
              <a:rPr lang="hu-HU" sz="4000" b="1" dirty="0"/>
              <a:t>Online prezentálás</a:t>
            </a:r>
            <a:br>
              <a:rPr lang="hu-HU" sz="4000" b="1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8036" y="1385455"/>
            <a:ext cx="9666576" cy="5338618"/>
          </a:xfrm>
        </p:spPr>
        <p:txBody>
          <a:bodyPr>
            <a:noAutofit/>
          </a:bodyPr>
          <a:lstStyle/>
          <a:p>
            <a:r>
              <a:rPr lang="hu-HU" sz="2000" b="1" dirty="0">
                <a:hlinkClick r:id="rId2"/>
              </a:rPr>
              <a:t>Google Diák</a:t>
            </a:r>
            <a:r>
              <a:rPr lang="hu-HU" sz="2000" dirty="0"/>
              <a:t> – Online prezentációkészítő, ami elérhető a Google fiókunkhoz kapcsolódóan, lehetővé teszi a közös munkát, és néhány okos modullal </a:t>
            </a:r>
            <a:r>
              <a:rPr lang="hu-HU" sz="2000" dirty="0" smtClean="0"/>
              <a:t>azonnali </a:t>
            </a:r>
            <a:r>
              <a:rPr lang="hu-HU" sz="2000" dirty="0"/>
              <a:t>visszajelzés is beépíthető.</a:t>
            </a:r>
          </a:p>
          <a:p>
            <a:r>
              <a:rPr lang="hu-HU" sz="2000" b="1" dirty="0" err="1">
                <a:hlinkClick r:id="rId3"/>
              </a:rPr>
              <a:t>Sway</a:t>
            </a:r>
            <a:r>
              <a:rPr lang="hu-HU" sz="2000" b="1" dirty="0"/>
              <a:t> </a:t>
            </a:r>
            <a:r>
              <a:rPr lang="hu-HU" sz="2000" dirty="0"/>
              <a:t>– A Microsoft </a:t>
            </a:r>
            <a:r>
              <a:rPr lang="hu-HU" sz="2000" dirty="0" err="1"/>
              <a:t>appja</a:t>
            </a:r>
            <a:r>
              <a:rPr lang="hu-HU" sz="2000" dirty="0"/>
              <a:t>, melynek segítségével könnyen hozhatók létre és oszthatók meg bemutatók. Beépített tervező motorja a formázást is leveszi a vállunkról. Már meglévő bemutatóinkból könnyen, gyorsan készíthetünk interaktív vásznakat, melyekbe videót, linkeket, képeket, dokumentumokat ágyazhatunk be. Teljes óravázlatokat készíthetünk vele, melyet könnyen megoszthatunk diákokkal, akár szerkesztésre is. </a:t>
            </a:r>
          </a:p>
          <a:p>
            <a:r>
              <a:rPr lang="hu-HU" sz="2000" b="1" dirty="0" err="1">
                <a:hlinkClick r:id="rId4"/>
              </a:rPr>
              <a:t>Powerpoint</a:t>
            </a:r>
            <a:r>
              <a:rPr lang="hu-HU" sz="2000" b="1" dirty="0"/>
              <a:t> </a:t>
            </a:r>
            <a:r>
              <a:rPr lang="hu-HU" sz="2000" dirty="0"/>
              <a:t>– Az Office 365-ben webes alapon is elérhető a PowerPoint. Lehetőség van közös online munkára, megosztásra. A tanár könnyedén nyomon követheti diákjai haladását egy csoportmunkával kapcsolatban, illetve maga is megoszthatja itt anyagait prezentáció formájában.</a:t>
            </a:r>
          </a:p>
          <a:p>
            <a:r>
              <a:rPr lang="hu-HU" sz="2000" b="1" dirty="0" err="1">
                <a:hlinkClick r:id="rId5"/>
              </a:rPr>
              <a:t>Prezi</a:t>
            </a:r>
            <a:r>
              <a:rPr lang="hu-HU" sz="2000" dirty="0"/>
              <a:t> – Látványos prezentációk készíthetők ezen az oldalon. A prezentációs szoftver mozgással, </a:t>
            </a:r>
            <a:r>
              <a:rPr lang="hu-HU" sz="2000" dirty="0" err="1"/>
              <a:t>zoomolással</a:t>
            </a:r>
            <a:r>
              <a:rPr lang="hu-HU" sz="2000" dirty="0"/>
              <a:t> és térbeli kapcsolatokkal kelti életre az ötleteket.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922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6934" y="347019"/>
            <a:ext cx="8911687" cy="1280890"/>
          </a:xfrm>
        </p:spPr>
        <p:txBody>
          <a:bodyPr anchor="ctr">
            <a:noAutofit/>
          </a:bodyPr>
          <a:lstStyle/>
          <a:p>
            <a:pPr algn="ctr"/>
            <a:r>
              <a:rPr lang="hu-HU" sz="4000" b="1" dirty="0"/>
              <a:t>Tankönyvek, tananyagok</a:t>
            </a:r>
            <a:br>
              <a:rPr lang="hu-HU" sz="4000" b="1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45" y="1366981"/>
            <a:ext cx="9943667" cy="5255491"/>
          </a:xfrm>
        </p:spPr>
        <p:txBody>
          <a:bodyPr>
            <a:normAutofit fontScale="77500" lnSpcReduction="20000"/>
          </a:bodyPr>
          <a:lstStyle/>
          <a:p>
            <a:r>
              <a:rPr lang="hu-HU" sz="2600" b="1" dirty="0" err="1">
                <a:hlinkClick r:id="rId2"/>
              </a:rPr>
              <a:t>Mozaweb</a:t>
            </a:r>
            <a:r>
              <a:rPr lang="hu-HU" sz="2600" b="1" dirty="0"/>
              <a:t> </a:t>
            </a:r>
            <a:r>
              <a:rPr lang="hu-HU" sz="2600" dirty="0"/>
              <a:t>– A Mozaik Kiadó mindenki számára ingyenesen elérhetővé tette  az online tankönyveit. A </a:t>
            </a:r>
            <a:r>
              <a:rPr lang="hu-HU" sz="2600" dirty="0" err="1"/>
              <a:t>demo-ra</a:t>
            </a:r>
            <a:r>
              <a:rPr lang="hu-HU" sz="2600" dirty="0"/>
              <a:t> kattintva a teljes tankönyv elérhető.</a:t>
            </a:r>
          </a:p>
          <a:p>
            <a:r>
              <a:rPr lang="hu-HU" sz="2600" b="1" dirty="0">
                <a:hlinkClick r:id="rId3"/>
              </a:rPr>
              <a:t>Tankönyvkatalógus</a:t>
            </a:r>
            <a:r>
              <a:rPr lang="hu-HU" sz="2600" dirty="0"/>
              <a:t> – online </a:t>
            </a:r>
            <a:r>
              <a:rPr lang="hu-HU" sz="2600" dirty="0" err="1"/>
              <a:t>pdf</a:t>
            </a:r>
            <a:r>
              <a:rPr lang="hu-HU" sz="2600" dirty="0"/>
              <a:t> formában elérhetőek a tankönyvek.</a:t>
            </a:r>
          </a:p>
          <a:p>
            <a:r>
              <a:rPr lang="hu-HU" sz="2600" b="1" dirty="0" err="1">
                <a:hlinkClick r:id="rId4"/>
              </a:rPr>
              <a:t>Hashtag.schoo</a:t>
            </a:r>
            <a:r>
              <a:rPr lang="hu-HU" sz="2600" b="1" dirty="0" err="1"/>
              <a:t>l</a:t>
            </a:r>
            <a:r>
              <a:rPr lang="hu-HU" sz="2600" b="1" dirty="0"/>
              <a:t> </a:t>
            </a:r>
            <a:r>
              <a:rPr lang="hu-HU" sz="2600" dirty="0"/>
              <a:t>– Tartalomkezelő rendszer, tananyagtár és </a:t>
            </a:r>
            <a:r>
              <a:rPr lang="hu-HU" sz="2600" dirty="0" err="1"/>
              <a:t>gamification</a:t>
            </a:r>
            <a:r>
              <a:rPr lang="hu-HU" sz="2600" dirty="0"/>
              <a:t> platform egyben. </a:t>
            </a:r>
          </a:p>
          <a:p>
            <a:r>
              <a:rPr lang="hu-HU" sz="2600" b="1" dirty="0" err="1">
                <a:hlinkClick r:id="rId5"/>
              </a:rPr>
              <a:t>Geomatech</a:t>
            </a:r>
            <a:r>
              <a:rPr lang="hu-HU" sz="2600" b="1" dirty="0"/>
              <a:t> </a:t>
            </a:r>
            <a:r>
              <a:rPr lang="hu-HU" sz="2600" dirty="0"/>
              <a:t>– Módszertani és eszközrendszer, melynek célja a matematika és természettudományos tárgyak oktatásának támogatása, az oktatás hatékonyságának javítása, az órák játékosságát és élményszerűségét növelő digitális tananyagegységek segítségével. </a:t>
            </a:r>
          </a:p>
          <a:p>
            <a:r>
              <a:rPr lang="hu-HU" sz="2600" b="1" dirty="0">
                <a:hlinkClick r:id="rId6"/>
              </a:rPr>
              <a:t>Videotanár</a:t>
            </a:r>
            <a:r>
              <a:rPr lang="hu-HU" sz="2600" b="1" dirty="0"/>
              <a:t> </a:t>
            </a:r>
            <a:r>
              <a:rPr lang="hu-HU" sz="2600" dirty="0"/>
              <a:t>– Ingyenes és nyitott oldal. Szinte minden tantárgyhoz találunk feltöltött anyagokat, ellenőrző kérdéseket, a pedagógusokat pedig módszertani kiadvány is segíti.</a:t>
            </a:r>
          </a:p>
          <a:p>
            <a:r>
              <a:rPr lang="hu-HU" sz="2600" b="1" dirty="0">
                <a:hlinkClick r:id="rId7"/>
              </a:rPr>
              <a:t>Zanza.tv</a:t>
            </a:r>
            <a:r>
              <a:rPr lang="hu-HU" sz="2600" b="1" dirty="0"/>
              <a:t> </a:t>
            </a:r>
            <a:r>
              <a:rPr lang="hu-HU" sz="2600" dirty="0"/>
              <a:t>– Magyar nyelvű oldal, ahol számos tantárgyhoz (még testneveléshez is), és még annál is több területhez/témához (pl. önismeret, tanulásmódszertan) minőségi videó tananyagok, online feladattal.</a:t>
            </a:r>
          </a:p>
          <a:p>
            <a:r>
              <a:rPr lang="hu-HU" sz="2600" b="1" dirty="0">
                <a:hlinkClick r:id="rId8"/>
              </a:rPr>
              <a:t>Okos Doboz</a:t>
            </a:r>
            <a:r>
              <a:rPr lang="hu-HU" sz="2600" dirty="0"/>
              <a:t>: Digitális feladatgyűjtemény alsós és felsős bontásban tantárgyanként, évfolyamonként, képességfejlesztő játékokkal és kisfilmekkel.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MICROSOFT TEAMS</a:t>
            </a:r>
            <a:br>
              <a:rPr lang="hu-HU" b="1" dirty="0" smtClean="0"/>
            </a:br>
            <a:r>
              <a:rPr lang="hu-HU" b="1" dirty="0" smtClean="0"/>
              <a:t>MINDEN EGYBEN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http://tanarblog.hu/cikk/microsoft-teams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96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5" y="356256"/>
            <a:ext cx="8911687" cy="1280890"/>
          </a:xfrm>
        </p:spPr>
        <p:txBody>
          <a:bodyPr anchor="ctr"/>
          <a:lstStyle/>
          <a:p>
            <a:pPr algn="ctr"/>
            <a:r>
              <a:rPr lang="hu-HU" b="1" dirty="0" smtClean="0"/>
              <a:t>MÓDSZERTANI SEGÍTSÉG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0" y="1801091"/>
            <a:ext cx="9472612" cy="452581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KRÉTA </a:t>
            </a:r>
            <a:r>
              <a:rPr lang="hu-HU" sz="2400" dirty="0"/>
              <a:t>felületéről elérhető digitális </a:t>
            </a:r>
            <a:r>
              <a:rPr lang="hu-HU" sz="2400" dirty="0" smtClean="0"/>
              <a:t>módszertani anyagot tett közzé: </a:t>
            </a:r>
          </a:p>
          <a:p>
            <a:pPr lvl="1"/>
            <a:r>
              <a:rPr lang="hu-HU" sz="2200" b="1" dirty="0" smtClean="0"/>
              <a:t>Segédanyag </a:t>
            </a:r>
            <a:r>
              <a:rPr lang="hu-HU" sz="2200" b="1" dirty="0"/>
              <a:t>digitális módszerek és eszközök alkalmazásához</a:t>
            </a:r>
            <a:r>
              <a:rPr lang="hu-HU" sz="2200" dirty="0"/>
              <a:t> címmel, amely a távtanítás mindennapi kihívásainak megoldását támogatja</a:t>
            </a:r>
            <a:r>
              <a:rPr lang="hu-HU" sz="2200" dirty="0" smtClean="0"/>
              <a:t>.</a:t>
            </a:r>
          </a:p>
          <a:p>
            <a:endParaRPr lang="hu-HU" sz="24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69" y="4215983"/>
            <a:ext cx="11550073" cy="16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9212" y="448618"/>
            <a:ext cx="8911687" cy="1684981"/>
          </a:xfrm>
        </p:spPr>
        <p:txBody>
          <a:bodyPr>
            <a:noAutofit/>
          </a:bodyPr>
          <a:lstStyle/>
          <a:p>
            <a:pPr algn="ctr"/>
            <a:r>
              <a:rPr lang="hu-HU" b="1" dirty="0"/>
              <a:t>A Segédanyag a KRÉTA rendszerbe belépve bármely pedagógus számára </a:t>
            </a:r>
            <a:r>
              <a:rPr lang="hu-HU" b="1" dirty="0" smtClean="0"/>
              <a:t>hozzáférhető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0032" y="2530764"/>
            <a:ext cx="9130867" cy="3879222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/>
              <a:t>1. </a:t>
            </a:r>
            <a:r>
              <a:rPr lang="hu-HU" sz="3200" dirty="0"/>
              <a:t>témakör: A 21. századi </a:t>
            </a:r>
            <a:r>
              <a:rPr lang="hu-HU" sz="3200" dirty="0" smtClean="0"/>
              <a:t>iskola</a:t>
            </a:r>
          </a:p>
          <a:p>
            <a:r>
              <a:rPr lang="hu-HU" sz="3200" dirty="0" smtClean="0"/>
              <a:t>2. témakör</a:t>
            </a:r>
            <a:r>
              <a:rPr lang="hu-HU" sz="3200" dirty="0"/>
              <a:t>: Tartalomszerkesztés és </a:t>
            </a:r>
            <a:r>
              <a:rPr lang="hu-HU" sz="3200" dirty="0" smtClean="0"/>
              <a:t>–megosztás</a:t>
            </a:r>
          </a:p>
          <a:p>
            <a:r>
              <a:rPr lang="hu-HU" sz="3200" dirty="0"/>
              <a:t>3. témakör: IKT-eszközök és alkalmazások a tanulási-tanítási </a:t>
            </a:r>
            <a:r>
              <a:rPr lang="hu-HU" sz="3200" dirty="0" smtClean="0"/>
              <a:t>folyamatban</a:t>
            </a:r>
          </a:p>
          <a:p>
            <a:r>
              <a:rPr lang="hu-HU" sz="3200" dirty="0"/>
              <a:t>4. témakör: Az e-</a:t>
            </a:r>
            <a:r>
              <a:rPr lang="hu-HU" sz="3200" dirty="0" err="1"/>
              <a:t>learning</a:t>
            </a:r>
            <a:r>
              <a:rPr lang="hu-HU" sz="3200" dirty="0"/>
              <a:t> tanulás lehetőségei</a:t>
            </a:r>
          </a:p>
          <a:p>
            <a:endParaRPr lang="hu-HU" sz="2400" dirty="0"/>
          </a:p>
          <a:p>
            <a:endParaRPr lang="hu-HU" sz="2400" b="1" dirty="0" smtClean="0"/>
          </a:p>
          <a:p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80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11" y="2058817"/>
            <a:ext cx="10685189" cy="4799183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307676" y="448022"/>
            <a:ext cx="11069052" cy="151932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hlinkClick r:id="rId3"/>
              </a:rPr>
              <a:t>https://</a:t>
            </a:r>
            <a:r>
              <a:rPr lang="hu-HU" sz="3200" dirty="0" smtClean="0">
                <a:hlinkClick r:id="rId3"/>
              </a:rPr>
              <a:t>hipersuli.webuni.hu/kepzesek/kategoria/90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800" b="1" dirty="0"/>
              <a:t>Képzés célja:</a:t>
            </a:r>
            <a:r>
              <a:rPr lang="hu-HU" sz="2800" dirty="0"/>
              <a:t> A pedagógusi munka során használható mobil applikációk megismerése, használatuk elsajátítása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2661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3818" y="184728"/>
            <a:ext cx="8493558" cy="1089891"/>
          </a:xfrm>
        </p:spPr>
        <p:txBody>
          <a:bodyPr anchor="ctr">
            <a:noAutofit/>
          </a:bodyPr>
          <a:lstStyle/>
          <a:p>
            <a:pPr algn="ctr"/>
            <a:r>
              <a:rPr lang="hu-HU" sz="4800" b="1" dirty="0" smtClean="0"/>
              <a:t>KRÉTA DKT</a:t>
            </a:r>
            <a:r>
              <a:rPr lang="hu-HU" sz="4800" dirty="0" smtClean="0"/>
              <a:t> -</a:t>
            </a:r>
            <a:r>
              <a:rPr lang="hu-HU" sz="4800" b="1" dirty="0" smtClean="0"/>
              <a:t>modul 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1782" y="1376218"/>
            <a:ext cx="9454139" cy="5320146"/>
          </a:xfrm>
        </p:spPr>
        <p:txBody>
          <a:bodyPr>
            <a:noAutofit/>
          </a:bodyPr>
          <a:lstStyle/>
          <a:p>
            <a:r>
              <a:rPr lang="hu-HU" sz="2800" dirty="0"/>
              <a:t>Digitális Kollaborációs Tér modul (DKT) </a:t>
            </a:r>
            <a:r>
              <a:rPr lang="hu-HU" sz="2800" dirty="0" smtClean="0"/>
              <a:t>fejlesztése:</a:t>
            </a:r>
          </a:p>
          <a:p>
            <a:pPr lvl="1"/>
            <a:r>
              <a:rPr lang="hu-HU" sz="2400" b="1" dirty="0" smtClean="0"/>
              <a:t>komplex </a:t>
            </a:r>
            <a:r>
              <a:rPr lang="hu-HU" sz="2400" b="1" dirty="0"/>
              <a:t>modul, </a:t>
            </a:r>
            <a:r>
              <a:rPr lang="hu-HU" sz="2400" dirty="0"/>
              <a:t>amely segíti a tanárok és a diákok </a:t>
            </a:r>
            <a:r>
              <a:rPr lang="hu-HU" sz="2400" b="1" dirty="0"/>
              <a:t>digitális online együttműködését, kommunikációját </a:t>
            </a:r>
            <a:r>
              <a:rPr lang="hu-HU" sz="2400" dirty="0"/>
              <a:t>és a feladatok kiadását, szükségtelenné téve egyéb szoftverek használatát</a:t>
            </a:r>
            <a:r>
              <a:rPr lang="hu-HU" sz="2400" dirty="0" smtClean="0"/>
              <a:t>.</a:t>
            </a:r>
            <a:endParaRPr lang="hu-HU" sz="2400" dirty="0"/>
          </a:p>
          <a:p>
            <a:pPr lvl="1"/>
            <a:r>
              <a:rPr lang="hu-HU" sz="2400" dirty="0"/>
              <a:t>Kiemelt funkciója </a:t>
            </a:r>
            <a:r>
              <a:rPr lang="hu-HU" sz="2400" dirty="0" smtClean="0"/>
              <a:t>:</a:t>
            </a:r>
          </a:p>
          <a:p>
            <a:pPr lvl="2"/>
            <a:r>
              <a:rPr lang="hu-HU" sz="2000" dirty="0" smtClean="0"/>
              <a:t>a </a:t>
            </a:r>
            <a:r>
              <a:rPr lang="hu-HU" sz="2000" dirty="0"/>
              <a:t>tanórai feladatok, a házi feladatok komplex, </a:t>
            </a:r>
            <a:r>
              <a:rPr lang="hu-HU" sz="2000" dirty="0" err="1"/>
              <a:t>logikailag</a:t>
            </a:r>
            <a:r>
              <a:rPr lang="hu-HU" sz="2000" dirty="0"/>
              <a:t> egységes rendszerben történő megjelenítése és kezelése</a:t>
            </a:r>
            <a:r>
              <a:rPr lang="hu-HU" sz="2000" dirty="0" smtClean="0"/>
              <a:t>,</a:t>
            </a:r>
          </a:p>
          <a:p>
            <a:pPr lvl="2"/>
            <a:r>
              <a:rPr lang="hu-HU" sz="2000" dirty="0" smtClean="0"/>
              <a:t> </a:t>
            </a:r>
            <a:r>
              <a:rPr lang="hu-HU" sz="2000" dirty="0" smtClean="0"/>
              <a:t>alkalmas </a:t>
            </a:r>
            <a:r>
              <a:rPr lang="hu-HU" sz="2000" dirty="0"/>
              <a:t>csoportos (projekt-) feladatok kezelésére is. </a:t>
            </a:r>
            <a:endParaRPr lang="hu-HU" sz="2000" dirty="0" smtClean="0"/>
          </a:p>
          <a:p>
            <a:pPr lvl="2"/>
            <a:r>
              <a:rPr lang="hu-HU" sz="2000" dirty="0" smtClean="0"/>
              <a:t>kezeli </a:t>
            </a:r>
            <a:r>
              <a:rPr lang="hu-HU" sz="2000" dirty="0"/>
              <a:t>a határidőket, a beadási időszakokat a feladatok, házi feladatok esetében, </a:t>
            </a:r>
          </a:p>
          <a:p>
            <a:pPr lvl="2"/>
            <a:r>
              <a:rPr lang="hu-HU" sz="2000" b="1" dirty="0"/>
              <a:t>k</a:t>
            </a:r>
            <a:r>
              <a:rPr lang="hu-HU" sz="2000" b="1" dirty="0" smtClean="0"/>
              <a:t>épes online </a:t>
            </a:r>
            <a:r>
              <a:rPr lang="hu-HU" sz="2000" b="1" dirty="0"/>
              <a:t>kommunikációs platformot biztosítani a diákok és tanárok között.</a:t>
            </a:r>
          </a:p>
          <a:p>
            <a:pPr lvl="1"/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8353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4680" y="3008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 smtClean="0"/>
              <a:t>ÖSSZEGZÉS</a:t>
            </a:r>
            <a:br>
              <a:rPr lang="hu-HU" sz="4400" b="1" dirty="0" smtClean="0"/>
            </a:br>
            <a:r>
              <a:rPr lang="hu-HU" sz="4000" b="1" dirty="0" smtClean="0"/>
              <a:t>Digitális pedagógiai minimum</a:t>
            </a:r>
            <a:r>
              <a:rPr lang="hu-HU" sz="3100" dirty="0" smtClean="0"/>
              <a:t> 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6436" y="1745673"/>
            <a:ext cx="9768176" cy="4876800"/>
          </a:xfrm>
        </p:spPr>
        <p:txBody>
          <a:bodyPr numCol="2">
            <a:noAutofit/>
          </a:bodyPr>
          <a:lstStyle/>
          <a:p>
            <a:r>
              <a:rPr lang="hu-HU" sz="2400" dirty="0" smtClean="0"/>
              <a:t>megtartott </a:t>
            </a:r>
            <a:r>
              <a:rPr lang="hu-HU" sz="2400" dirty="0"/>
              <a:t>(rövidebb) online órák, </a:t>
            </a:r>
            <a:endParaRPr lang="hu-HU" sz="2400" dirty="0" smtClean="0"/>
          </a:p>
          <a:p>
            <a:r>
              <a:rPr lang="hu-HU" sz="2400" dirty="0" smtClean="0"/>
              <a:t>digitális </a:t>
            </a:r>
            <a:r>
              <a:rPr lang="hu-HU" sz="2400" dirty="0"/>
              <a:t>tananyagok </a:t>
            </a:r>
            <a:endParaRPr lang="hu-HU" sz="2400" dirty="0" smtClean="0"/>
          </a:p>
          <a:p>
            <a:r>
              <a:rPr lang="hu-HU" sz="2400" dirty="0" smtClean="0"/>
              <a:t>gondosan </a:t>
            </a:r>
            <a:r>
              <a:rPr lang="hu-HU" sz="2400" dirty="0"/>
              <a:t>eltervezett </a:t>
            </a:r>
            <a:r>
              <a:rPr lang="hu-HU" sz="2400" dirty="0" err="1"/>
              <a:t>feedback</a:t>
            </a:r>
            <a:r>
              <a:rPr lang="hu-HU" sz="2400" dirty="0"/>
              <a:t> rendszerek, </a:t>
            </a:r>
            <a:endParaRPr lang="hu-HU" sz="2400" dirty="0" smtClean="0"/>
          </a:p>
          <a:p>
            <a:r>
              <a:rPr lang="hu-HU" sz="2400" dirty="0" smtClean="0"/>
              <a:t>mentálhigiéné </a:t>
            </a:r>
            <a:r>
              <a:rPr lang="hu-HU" sz="2400" dirty="0"/>
              <a:t>- online órák keretében, </a:t>
            </a:r>
            <a:endParaRPr lang="hu-HU" sz="2400" dirty="0" smtClean="0"/>
          </a:p>
          <a:p>
            <a:r>
              <a:rPr lang="hu-HU" sz="2400" dirty="0" smtClean="0"/>
              <a:t>közös </a:t>
            </a:r>
            <a:r>
              <a:rPr lang="hu-HU" sz="2400" dirty="0"/>
              <a:t>iskolai digitális keretrendszer, </a:t>
            </a:r>
            <a:endParaRPr lang="hu-HU" sz="2400" dirty="0" smtClean="0"/>
          </a:p>
          <a:p>
            <a:r>
              <a:rPr lang="hu-HU" sz="2400" dirty="0" smtClean="0"/>
              <a:t>pontos </a:t>
            </a:r>
            <a:r>
              <a:rPr lang="hu-HU" sz="2400" dirty="0"/>
              <a:t>kép arról, hogy milyen terhelése van a diákoknak </a:t>
            </a:r>
            <a:endParaRPr lang="hu-HU" sz="2400" dirty="0" smtClean="0"/>
          </a:p>
          <a:p>
            <a:r>
              <a:rPr lang="hu-HU" sz="2400" dirty="0" smtClean="0"/>
              <a:t>alternatív </a:t>
            </a:r>
            <a:r>
              <a:rPr lang="hu-HU" sz="2400" dirty="0"/>
              <a:t>értékelési módszerek következetes alkalmazása</a:t>
            </a:r>
            <a:r>
              <a:rPr lang="hu-HU" sz="2400" dirty="0" smtClean="0"/>
              <a:t>,</a:t>
            </a:r>
          </a:p>
          <a:p>
            <a:r>
              <a:rPr lang="hu-HU" sz="2400" dirty="0" smtClean="0"/>
              <a:t>ha </a:t>
            </a:r>
            <a:r>
              <a:rPr lang="hu-HU" sz="2400" dirty="0"/>
              <a:t>lehet, integrált eszközök használata - ne ezerfelé kelljen regisztrálni,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tanár és a szülő feladatainak szétválasztása, </a:t>
            </a: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/>
              <a:t>adatvédelmi és GDPR rendelkezések betartása, </a:t>
            </a:r>
            <a:r>
              <a:rPr lang="hu-HU" sz="2400" dirty="0" smtClean="0"/>
              <a:t>betartatása</a:t>
            </a:r>
            <a:r>
              <a:rPr lang="hu-H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8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0" y="2133601"/>
            <a:ext cx="7696439" cy="29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45143" y="418601"/>
            <a:ext cx="8911687" cy="12808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900" b="1" dirty="0" smtClean="0"/>
              <a:t>A </a:t>
            </a:r>
            <a:r>
              <a:rPr lang="hu-HU" sz="4900" b="1" dirty="0"/>
              <a:t>digitális oktatás előkészítése</a:t>
            </a:r>
            <a:br>
              <a:rPr lang="hu-HU" sz="4900" b="1" dirty="0"/>
            </a:br>
            <a:endParaRPr lang="hu-HU" sz="4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6437" y="1699491"/>
            <a:ext cx="9768176" cy="4932217"/>
          </a:xfrm>
        </p:spPr>
        <p:txBody>
          <a:bodyPr>
            <a:normAutofit fontScale="92500" lnSpcReduction="10000"/>
          </a:bodyPr>
          <a:lstStyle/>
          <a:p>
            <a:r>
              <a:rPr lang="hu-HU" sz="3600" dirty="0" err="1"/>
              <a:t>Gyűjtsük</a:t>
            </a:r>
            <a:r>
              <a:rPr lang="hu-HU" sz="3600" dirty="0"/>
              <a:t> be a diákok és szülők elérhetőségét! </a:t>
            </a:r>
          </a:p>
          <a:p>
            <a:r>
              <a:rPr lang="hu-HU" sz="3600" dirty="0" smtClean="0"/>
              <a:t>Egységes platform használata. </a:t>
            </a:r>
          </a:p>
          <a:p>
            <a:r>
              <a:rPr lang="hu-HU" sz="3600" dirty="0" smtClean="0"/>
              <a:t>Legyen </a:t>
            </a:r>
            <a:r>
              <a:rPr lang="hu-HU" sz="3600" dirty="0"/>
              <a:t>rendszeres munkarend! </a:t>
            </a:r>
          </a:p>
          <a:p>
            <a:r>
              <a:rPr lang="hu-HU" sz="3600" dirty="0"/>
              <a:t>Mérjük fel a technológiai hátteret mind a pedagógusok, mind a diákok részéről!</a:t>
            </a:r>
          </a:p>
          <a:p>
            <a:r>
              <a:rPr lang="hu-HU" sz="3600" dirty="0"/>
              <a:t>Minden történést, határidős feladatot érdemes egy osztálynaptárban is rögzíteni.</a:t>
            </a:r>
          </a:p>
          <a:p>
            <a:r>
              <a:rPr lang="hu-HU" sz="3600" dirty="0"/>
              <a:t>A szülők informálása. </a:t>
            </a:r>
            <a:endParaRPr lang="hu-HU" sz="3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7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0270" y="41167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/>
              <a:t>E-</a:t>
            </a:r>
            <a:r>
              <a:rPr lang="hu-HU" sz="4400" b="1" dirty="0" err="1"/>
              <a:t>learning</a:t>
            </a:r>
            <a:r>
              <a:rPr lang="hu-HU" sz="4400" b="1" dirty="0"/>
              <a:t> megoldás, </a:t>
            </a:r>
            <a:r>
              <a:rPr lang="hu-HU" sz="4400" b="1" dirty="0" smtClean="0"/>
              <a:t>tanulás </a:t>
            </a:r>
            <a:r>
              <a:rPr lang="hu-HU" sz="4400" b="1" dirty="0"/>
              <a:t>online módszerek segítségével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5964" y="2133600"/>
            <a:ext cx="9278648" cy="4313382"/>
          </a:xfrm>
        </p:spPr>
        <p:txBody>
          <a:bodyPr>
            <a:normAutofit/>
          </a:bodyPr>
          <a:lstStyle/>
          <a:p>
            <a:r>
              <a:rPr lang="hu-HU" sz="3200" b="1" dirty="0"/>
              <a:t>V</a:t>
            </a:r>
            <a:r>
              <a:rPr lang="hu-HU" sz="3200" b="1" dirty="0" smtClean="0"/>
              <a:t>irtuális osztályterem:</a:t>
            </a:r>
            <a:r>
              <a:rPr lang="hu-HU" sz="3200" dirty="0" smtClean="0"/>
              <a:t> </a:t>
            </a:r>
          </a:p>
          <a:p>
            <a:pPr lvl="1"/>
            <a:r>
              <a:rPr lang="hu-HU" sz="2800" dirty="0" smtClean="0"/>
              <a:t>nincsenek </a:t>
            </a:r>
            <a:r>
              <a:rPr lang="hu-HU" sz="2800" dirty="0"/>
              <a:t>egy időben online az osztály és a </a:t>
            </a:r>
            <a:r>
              <a:rPr lang="hu-HU" sz="2800" dirty="0" smtClean="0"/>
              <a:t>tanár</a:t>
            </a:r>
            <a:endParaRPr lang="hu-HU" sz="2800" dirty="0"/>
          </a:p>
          <a:p>
            <a:pPr lvl="1"/>
            <a:r>
              <a:rPr lang="hu-HU" sz="2800" b="1" dirty="0"/>
              <a:t>a</a:t>
            </a:r>
            <a:r>
              <a:rPr lang="hu-HU" sz="2800" b="1" dirty="0" smtClean="0"/>
              <a:t> </a:t>
            </a:r>
            <a:r>
              <a:rPr lang="hu-HU" sz="3200" b="1" dirty="0" smtClean="0"/>
              <a:t>tanár </a:t>
            </a:r>
            <a:r>
              <a:rPr lang="hu-HU" sz="3200" b="1" dirty="0"/>
              <a:t>elküldi a diákok számára a tananyagot, a feladatokat, megosztja azokat egy közös felületen, részletes leírást ad a </a:t>
            </a:r>
            <a:r>
              <a:rPr lang="hu-HU" sz="3200" b="1" dirty="0" smtClean="0"/>
              <a:t>teendőkről</a:t>
            </a:r>
          </a:p>
          <a:p>
            <a:pPr lvl="1"/>
            <a:r>
              <a:rPr lang="hu-HU" sz="3200" dirty="0" smtClean="0"/>
              <a:t>a </a:t>
            </a:r>
            <a:r>
              <a:rPr lang="hu-HU" sz="3200" dirty="0"/>
              <a:t>szülők is meghívást </a:t>
            </a:r>
            <a:r>
              <a:rPr lang="hu-HU" sz="3200" dirty="0" smtClean="0"/>
              <a:t>kaphatnak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7343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Készítsünk digitális tananyagot!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0583" y="1613189"/>
            <a:ext cx="10871200" cy="512935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hu-HU" sz="2400" b="1" dirty="0" smtClean="0"/>
              <a:t>A megtanulandó tananyagrész kiküldése NEM TANÍTÁS.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400" b="1" dirty="0" smtClean="0"/>
              <a:t>A </a:t>
            </a:r>
            <a:r>
              <a:rPr lang="hu-HU" sz="2400" b="1" dirty="0"/>
              <a:t>tankönyv </a:t>
            </a:r>
            <a:r>
              <a:rPr lang="hu-HU" sz="2400" b="1" dirty="0" smtClean="0"/>
              <a:t>feldolgozásának változatos módszerei: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/>
              <a:t>K</a:t>
            </a:r>
            <a:r>
              <a:rPr lang="hu-HU" sz="2400" b="1" dirty="0" smtClean="0"/>
              <a:t>észíthetünk </a:t>
            </a:r>
            <a:r>
              <a:rPr lang="hu-HU" sz="2400" b="1" dirty="0"/>
              <a:t>rövid videókat, ehhez interaktív </a:t>
            </a:r>
            <a:r>
              <a:rPr lang="hu-HU" sz="2400" b="1" dirty="0" smtClean="0"/>
              <a:t>tananyagokat</a:t>
            </a:r>
            <a:r>
              <a:rPr lang="hu-HU" sz="2400" dirty="0" smtClean="0"/>
              <a:t>, ezt </a:t>
            </a:r>
            <a:r>
              <a:rPr lang="hu-HU" sz="2400" dirty="0"/>
              <a:t>ki lehet egészíteni értelmes online </a:t>
            </a:r>
            <a:r>
              <a:rPr lang="hu-HU" sz="2400" dirty="0" smtClean="0"/>
              <a:t>órákkal.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 smtClean="0"/>
              <a:t>Legyen </a:t>
            </a:r>
            <a:r>
              <a:rPr lang="hu-HU" sz="2400" b="1" dirty="0"/>
              <a:t>1 </a:t>
            </a:r>
            <a:r>
              <a:rPr lang="hu-HU" sz="2400" b="1" dirty="0" smtClean="0"/>
              <a:t>kötelező </a:t>
            </a:r>
            <a:r>
              <a:rPr lang="hu-HU" sz="2400" b="1" dirty="0"/>
              <a:t>óra, és a többiben konzultáció</a:t>
            </a:r>
            <a:r>
              <a:rPr lang="hu-HU" sz="2400" dirty="0"/>
              <a:t>, 8-10 percenként párban, hármasával beszélgessünk velük, mindig más diákkal, adjunk teret arra, hogy valóban kérdezzenek.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b="1" dirty="0" smtClean="0"/>
              <a:t>'ha </a:t>
            </a:r>
            <a:r>
              <a:rPr lang="hu-HU" sz="2400" b="1" dirty="0"/>
              <a:t>kérdésed van, tedd </a:t>
            </a:r>
            <a:r>
              <a:rPr lang="hu-HU" sz="2400" b="1" dirty="0" smtClean="0"/>
              <a:t>fel‚ felszólítás kevés </a:t>
            </a:r>
            <a:r>
              <a:rPr lang="hu-HU" sz="2400" dirty="0"/>
              <a:t>aktivitásra </a:t>
            </a:r>
            <a:r>
              <a:rPr lang="hu-HU" sz="2400" dirty="0" err="1"/>
              <a:t>ösztönzi</a:t>
            </a:r>
            <a:r>
              <a:rPr lang="hu-HU" sz="2400" dirty="0"/>
              <a:t> a diákjainkat. </a:t>
            </a:r>
            <a:endParaRPr lang="hu-HU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digitális tananyag nem 10 tesztkérdés, amit 2 perc alatt megcsinál a diák.</a:t>
            </a:r>
          </a:p>
          <a:p>
            <a:endParaRPr lang="hu-HU" sz="2000" dirty="0" smtClean="0"/>
          </a:p>
          <a:p>
            <a:pPr marL="457200" lvl="1" indent="0">
              <a:buNone/>
            </a:pP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41659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0416" y="3193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sz="4900" b="1" dirty="0">
                <a:solidFill>
                  <a:schemeClr val="accent1">
                    <a:lumMod val="50000"/>
                  </a:schemeClr>
                </a:solidFill>
              </a:rPr>
              <a:t>Legyenek-e online ('</a:t>
            </a:r>
            <a:r>
              <a:rPr lang="hu-HU" sz="4900" b="1" dirty="0" err="1">
                <a:solidFill>
                  <a:schemeClr val="accent1">
                    <a:lumMod val="50000"/>
                  </a:schemeClr>
                </a:solidFill>
              </a:rPr>
              <a:t>live</a:t>
            </a:r>
            <a:r>
              <a:rPr lang="hu-HU" sz="4900" b="1" dirty="0">
                <a:solidFill>
                  <a:schemeClr val="accent1">
                    <a:lumMod val="50000"/>
                  </a:schemeClr>
                </a:solidFill>
              </a:rPr>
              <a:t>') órák?</a:t>
            </a:r>
            <a:endParaRPr lang="hu-HU" sz="49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13012"/>
              </p:ext>
            </p:extLst>
          </p:nvPr>
        </p:nvGraphicFramePr>
        <p:xfrm>
          <a:off x="2053843" y="1976581"/>
          <a:ext cx="9324831" cy="459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1854" y="411674"/>
            <a:ext cx="8911687" cy="1620326"/>
          </a:xfrm>
        </p:spPr>
        <p:txBody>
          <a:bodyPr>
            <a:noAutofit/>
          </a:bodyPr>
          <a:lstStyle/>
          <a:p>
            <a:pPr algn="ctr"/>
            <a:r>
              <a:rPr lang="hu-HU" b="1" dirty="0"/>
              <a:t> 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Miért legyen online óra?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Hogy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egész nap a gép előtt üljön a gyerek?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1854" y="2422236"/>
            <a:ext cx="9537267" cy="4313331"/>
          </a:xfrm>
        </p:spPr>
        <p:txBody>
          <a:bodyPr numCol="2">
            <a:noAutofit/>
          </a:bodyPr>
          <a:lstStyle/>
          <a:p>
            <a:r>
              <a:rPr lang="hu-HU" sz="3200" b="1" dirty="0" smtClean="0"/>
              <a:t>ÉRV:</a:t>
            </a:r>
            <a:r>
              <a:rPr lang="hu-HU" sz="3200" dirty="0" smtClean="0"/>
              <a:t> </a:t>
            </a:r>
            <a:endParaRPr lang="hu-HU" sz="3200" dirty="0" smtClean="0"/>
          </a:p>
          <a:p>
            <a:r>
              <a:rPr lang="hu-HU" sz="3200" dirty="0" smtClean="0"/>
              <a:t>ne </a:t>
            </a:r>
            <a:r>
              <a:rPr lang="hu-HU" sz="3200" dirty="0"/>
              <a:t>tartsanak élő órákat, hiszen amúgy is annyit ül a gyerek a gép </a:t>
            </a:r>
            <a:r>
              <a:rPr lang="hu-HU" sz="3200" dirty="0" smtClean="0"/>
              <a:t>előtt!</a:t>
            </a:r>
          </a:p>
          <a:p>
            <a:endParaRPr lang="hu-HU" sz="3200" dirty="0"/>
          </a:p>
          <a:p>
            <a:endParaRPr lang="hu-HU" sz="3200" dirty="0" smtClean="0"/>
          </a:p>
          <a:p>
            <a:endParaRPr lang="hu-HU" sz="3200" dirty="0" smtClean="0"/>
          </a:p>
          <a:p>
            <a:r>
              <a:rPr lang="hu-HU" sz="3200" b="1" dirty="0" smtClean="0"/>
              <a:t>ELLENÉRV:</a:t>
            </a:r>
            <a:r>
              <a:rPr lang="hu-HU" sz="3200" dirty="0" smtClean="0"/>
              <a:t> </a:t>
            </a:r>
          </a:p>
          <a:p>
            <a:pPr lvl="1"/>
            <a:r>
              <a:rPr lang="hu-HU" sz="2800" dirty="0" smtClean="0"/>
              <a:t>ha </a:t>
            </a:r>
            <a:r>
              <a:rPr lang="hu-HU" sz="2800" dirty="0"/>
              <a:t>nem az órán van, </a:t>
            </a:r>
            <a:r>
              <a:rPr lang="hu-HU" sz="2800" dirty="0" smtClean="0"/>
              <a:t>akkor is a gép előtt ül.</a:t>
            </a:r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nem tanulással töltött időt vajon nem másfajta képernyő előtt töltött idő tölti-e ki?</a:t>
            </a:r>
          </a:p>
        </p:txBody>
      </p:sp>
    </p:spTree>
    <p:extLst>
      <p:ext uri="{BB962C8B-B14F-4D97-AF65-F5344CB8AC3E}">
        <p14:creationId xmlns:p14="http://schemas.microsoft.com/office/powerpoint/2010/main" val="31419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14235" y="587164"/>
            <a:ext cx="8911687" cy="12808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 sz="4000" b="1" dirty="0" smtClean="0"/>
              <a:t>Élő bejelentkezés vagy </a:t>
            </a:r>
            <a:r>
              <a:rPr lang="hu-HU" sz="4000" b="1" dirty="0" smtClean="0"/>
              <a:t>videófelvétel?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4472" y="2225965"/>
            <a:ext cx="3807552" cy="37782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828800" y="2669309"/>
            <a:ext cx="47197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MESSENGER</a:t>
            </a:r>
            <a:r>
              <a:rPr lang="hu-HU" sz="3200" dirty="0"/>
              <a:t>:8 fő</a:t>
            </a:r>
          </a:p>
          <a:p>
            <a:r>
              <a:rPr lang="hu-HU" sz="3200" b="1" dirty="0" smtClean="0"/>
              <a:t>SKYPE: </a:t>
            </a:r>
            <a:r>
              <a:rPr lang="hu-HU" sz="3200" dirty="0" smtClean="0"/>
              <a:t>50 fő</a:t>
            </a:r>
            <a:endParaRPr lang="hu-HU" sz="3200" dirty="0"/>
          </a:p>
          <a:p>
            <a:r>
              <a:rPr lang="hu-HU" sz="3200" b="1" dirty="0"/>
              <a:t>GOOGLE </a:t>
            </a:r>
            <a:r>
              <a:rPr lang="hu-HU" sz="3200" b="1" dirty="0" smtClean="0"/>
              <a:t>DUÓ: </a:t>
            </a:r>
            <a:r>
              <a:rPr lang="hu-HU" sz="3200" dirty="0" smtClean="0"/>
              <a:t>32 fő</a:t>
            </a:r>
            <a:endParaRPr lang="hu-HU" sz="3200" dirty="0"/>
          </a:p>
          <a:p>
            <a:r>
              <a:rPr lang="hu-HU" sz="3200" b="1" dirty="0"/>
              <a:t>GOOGLE </a:t>
            </a:r>
            <a:r>
              <a:rPr lang="hu-HU" sz="3200" b="1" dirty="0" smtClean="0"/>
              <a:t>MEET:</a:t>
            </a:r>
            <a:r>
              <a:rPr lang="hu-HU" sz="3200" dirty="0" smtClean="0"/>
              <a:t> 100 fő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21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Milyen legyen egy '</a:t>
            </a:r>
            <a:r>
              <a:rPr lang="hu-HU" sz="4400" b="1" dirty="0" err="1">
                <a:solidFill>
                  <a:schemeClr val="accent1">
                    <a:lumMod val="50000"/>
                  </a:schemeClr>
                </a:solidFill>
              </a:rPr>
              <a:t>live</a:t>
            </a:r>
            <a:r>
              <a:rPr lang="hu-HU" sz="4400" b="1" dirty="0">
                <a:solidFill>
                  <a:schemeClr val="accent1">
                    <a:lumMod val="50000"/>
                  </a:schemeClr>
                </a:solidFill>
              </a:rPr>
              <a:t>' óra?</a:t>
            </a:r>
            <a:endParaRPr lang="hu-H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902691" y="1754909"/>
            <a:ext cx="9322337" cy="4943763"/>
          </a:xfrm>
        </p:spPr>
        <p:txBody>
          <a:bodyPr>
            <a:noAutofit/>
          </a:bodyPr>
          <a:lstStyle/>
          <a:p>
            <a:pPr algn="just"/>
            <a:r>
              <a:rPr lang="hu-HU" sz="2800" dirty="0" smtClean="0"/>
              <a:t>Meg kell tervezni!</a:t>
            </a:r>
          </a:p>
          <a:p>
            <a:pPr algn="just"/>
            <a:r>
              <a:rPr lang="hu-HU" sz="2800" dirty="0" smtClean="0"/>
              <a:t>Szervezzünk </a:t>
            </a:r>
            <a:r>
              <a:rPr lang="hu-HU" sz="2800" dirty="0"/>
              <a:t>csoportokat, kelljen együtt </a:t>
            </a:r>
            <a:r>
              <a:rPr lang="hu-HU" sz="2800" dirty="0" smtClean="0"/>
              <a:t>dolgozniuk</a:t>
            </a:r>
            <a:r>
              <a:rPr lang="hu-HU" sz="2800" dirty="0"/>
              <a:t>!</a:t>
            </a:r>
            <a:endParaRPr lang="hu-HU" sz="2800" dirty="0" smtClean="0"/>
          </a:p>
          <a:p>
            <a:pPr algn="just"/>
            <a:r>
              <a:rPr lang="hu-HU" sz="2800" dirty="0"/>
              <a:t>T</a:t>
            </a:r>
            <a:r>
              <a:rPr lang="hu-HU" sz="2800" dirty="0" smtClean="0"/>
              <a:t>arthatnak beszámolókat</a:t>
            </a:r>
            <a:r>
              <a:rPr lang="hu-HU" sz="2800" dirty="0"/>
              <a:t>.</a:t>
            </a:r>
            <a:endParaRPr lang="hu-HU" sz="2800" dirty="0" smtClean="0"/>
          </a:p>
          <a:p>
            <a:pPr algn="just"/>
            <a:r>
              <a:rPr lang="hu-HU" sz="2800" dirty="0"/>
              <a:t>H</a:t>
            </a:r>
            <a:r>
              <a:rPr lang="hu-HU" sz="2800" dirty="0" smtClean="0"/>
              <a:t>a </a:t>
            </a:r>
            <a:r>
              <a:rPr lang="hu-HU" sz="2800" dirty="0"/>
              <a:t>feldolgoznak egy-egy tananyagrészt önállóan, akkor azt adják elő az elő órán, beszéljük meg, egészítsük </a:t>
            </a:r>
            <a:r>
              <a:rPr lang="hu-HU" sz="2800" dirty="0" smtClean="0"/>
              <a:t>ki!</a:t>
            </a:r>
          </a:p>
          <a:p>
            <a:pPr algn="just"/>
            <a:r>
              <a:rPr lang="hu-HU" sz="2800" dirty="0" smtClean="0"/>
              <a:t>Gondoljuk </a:t>
            </a:r>
            <a:r>
              <a:rPr lang="hu-HU" sz="2800" dirty="0"/>
              <a:t>át, hogy mi fér bele, és </a:t>
            </a:r>
            <a:r>
              <a:rPr lang="hu-HU" sz="2800" b="1" dirty="0"/>
              <a:t>NE TARTSUK 45 PERCEN </a:t>
            </a:r>
            <a:r>
              <a:rPr lang="hu-HU" sz="2800" b="1" dirty="0" smtClean="0"/>
              <a:t>KERESZTÜL</a:t>
            </a:r>
            <a:r>
              <a:rPr lang="hu-HU" sz="2800" b="1" dirty="0"/>
              <a:t>!</a:t>
            </a:r>
            <a:endParaRPr lang="hu-HU" sz="2800" b="1" dirty="0" smtClean="0"/>
          </a:p>
          <a:p>
            <a:pPr algn="just"/>
            <a:r>
              <a:rPr lang="hu-HU" sz="2800" dirty="0" smtClean="0"/>
              <a:t>Hagyjunk </a:t>
            </a:r>
            <a:r>
              <a:rPr lang="hu-HU" sz="2800" dirty="0"/>
              <a:t>időt, hogy átálljanak a következő </a:t>
            </a:r>
            <a:r>
              <a:rPr lang="hu-HU" sz="2800" dirty="0" smtClean="0"/>
              <a:t>órára!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329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TM02892315[[fn=Szálak]]</Template>
  <TotalTime>1001</TotalTime>
  <Words>1108</Words>
  <Application>Microsoft Office PowerPoint</Application>
  <PresentationFormat>Szélesvásznú</PresentationFormat>
  <Paragraphs>172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Times New Roman</vt:lpstr>
      <vt:lpstr>Wingdings</vt:lpstr>
      <vt:lpstr>Wingdings 3</vt:lpstr>
      <vt:lpstr>Szálak</vt:lpstr>
      <vt:lpstr>TÁVOKTATÁS TANÁRI SZEMMEL  </vt:lpstr>
      <vt:lpstr>Bevezetés</vt:lpstr>
      <vt:lpstr> A digitális oktatás előkészítése </vt:lpstr>
      <vt:lpstr>E-learning megoldás, tanulás online módszerek segítségével </vt:lpstr>
      <vt:lpstr>Készítsünk digitális tananyagot! </vt:lpstr>
      <vt:lpstr> Legyenek-e online ('live') órák?</vt:lpstr>
      <vt:lpstr> Miért legyen online óra?  Hogy egész nap a gép előtt üljön a gyerek?</vt:lpstr>
      <vt:lpstr>Élő bejelentkezés vagy videófelvétel?</vt:lpstr>
      <vt:lpstr>Milyen legyen egy 'live' óra?</vt:lpstr>
      <vt:lpstr> Tartsuk meg az online órákat!  </vt:lpstr>
      <vt:lpstr>Példa távoktatásban történő óra felépítésére </vt:lpstr>
      <vt:lpstr> A digitális oktatás gyakorlati megvalósítása </vt:lpstr>
      <vt:lpstr>A Legfontosabb elem:  FEEDBACK (visszajelzés)</vt:lpstr>
      <vt:lpstr>HATÉKONY VISSZAJELZÉS</vt:lpstr>
      <vt:lpstr>Adatbiztonság, szerzői jogok: Videót kell magukról feltölteni? </vt:lpstr>
      <vt:lpstr>A rengeteget dolgozó pedagógus </vt:lpstr>
      <vt:lpstr>ALAPVETŐ SZÜKSÉGLETEK</vt:lpstr>
      <vt:lpstr>Gyakorlásra, ismétlésre  </vt:lpstr>
      <vt:lpstr>Számonkérésre, tesztekhez</vt:lpstr>
      <vt:lpstr>Online prezentálás </vt:lpstr>
      <vt:lpstr>Tankönyvek, tananyagok </vt:lpstr>
      <vt:lpstr>MICROSOFT TEAMS MINDEN EGYBEN</vt:lpstr>
      <vt:lpstr>MÓDSZERTANI SEGÍTSÉG</vt:lpstr>
      <vt:lpstr>A Segédanyag a KRÉTA rendszerbe belépve bármely pedagógus számára hozzáférhető</vt:lpstr>
      <vt:lpstr>https://hipersuli.webuni.hu/kepzesek/kategoria/90 Képzés célja: A pedagógusi munka során használható mobil applikációk megismerése, használatuk elsajátítása</vt:lpstr>
      <vt:lpstr>KRÉTA DKT -modul </vt:lpstr>
      <vt:lpstr>ÖSSZEGZÉS Digitális pedagógiai minimum 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TÁVOKTATÁS TANÁRI SZEMMEL</dc:title>
  <dc:creator>Fáczán Gabriella</dc:creator>
  <cp:lastModifiedBy>Fáczán Gabriella</cp:lastModifiedBy>
  <cp:revision>86</cp:revision>
  <dcterms:created xsi:type="dcterms:W3CDTF">2020-08-26T19:11:16Z</dcterms:created>
  <dcterms:modified xsi:type="dcterms:W3CDTF">2020-08-28T06:13:49Z</dcterms:modified>
</cp:coreProperties>
</file>